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8" r:id="rId1"/>
  </p:sldMasterIdLst>
  <p:notesMasterIdLst>
    <p:notesMasterId r:id="rId25"/>
  </p:notesMasterIdLst>
  <p:handoutMasterIdLst>
    <p:handoutMasterId r:id="rId26"/>
  </p:handoutMasterIdLst>
  <p:sldIdLst>
    <p:sldId id="256" r:id="rId2"/>
    <p:sldId id="260" r:id="rId3"/>
    <p:sldId id="261" r:id="rId4"/>
    <p:sldId id="275" r:id="rId5"/>
    <p:sldId id="266" r:id="rId6"/>
    <p:sldId id="268" r:id="rId7"/>
    <p:sldId id="285" r:id="rId8"/>
    <p:sldId id="276" r:id="rId9"/>
    <p:sldId id="277" r:id="rId10"/>
    <p:sldId id="283" r:id="rId11"/>
    <p:sldId id="278" r:id="rId12"/>
    <p:sldId id="264" r:id="rId13"/>
    <p:sldId id="272" r:id="rId14"/>
    <p:sldId id="263" r:id="rId15"/>
    <p:sldId id="288" r:id="rId16"/>
    <p:sldId id="286" r:id="rId17"/>
    <p:sldId id="290" r:id="rId18"/>
    <p:sldId id="280" r:id="rId19"/>
    <p:sldId id="289" r:id="rId20"/>
    <p:sldId id="271" r:id="rId21"/>
    <p:sldId id="279" r:id="rId22"/>
    <p:sldId id="281" r:id="rId23"/>
    <p:sldId id="291" r:id="rId24"/>
  </p:sldIdLst>
  <p:sldSz cx="9144000" cy="6858000" type="screen4x3"/>
  <p:notesSz cx="6745288" cy="99298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C75D5"/>
    <a:srgbClr val="007635"/>
    <a:srgbClr val="009644"/>
    <a:srgbClr val="CCFF99"/>
    <a:srgbClr val="FF00FF"/>
    <a:srgbClr val="DC4414"/>
    <a:srgbClr val="EB3531"/>
    <a:srgbClr val="4A72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45" autoAdjust="0"/>
  </p:normalViewPr>
  <p:slideViewPr>
    <p:cSldViewPr>
      <p:cViewPr>
        <p:scale>
          <a:sx n="66" d="100"/>
          <a:sy n="66" d="100"/>
        </p:scale>
        <p:origin x="-128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CTA\&#23455;&#39443;\Gascon\current%20vs%20voltage%202012011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title>
      <c:tx>
        <c:rich>
          <a:bodyPr/>
          <a:lstStyle/>
          <a:p>
            <a:pPr>
              <a:defRPr sz="2400"/>
            </a:pPr>
            <a:r>
              <a:rPr lang="en-US" altLang="ja-JP" sz="2400" dirty="0" smtClean="0"/>
              <a:t>Trans impedance</a:t>
            </a:r>
            <a:r>
              <a:rPr lang="en-US" altLang="ja-JP" sz="2400" baseline="0" dirty="0" smtClean="0"/>
              <a:t> </a:t>
            </a:r>
            <a:r>
              <a:rPr lang="en-US" altLang="ja-JP" sz="2400" baseline="0" dirty="0"/>
              <a:t>gain (peak voltage)</a:t>
            </a:r>
            <a:endParaRPr lang="ja-JP" altLang="en-US" sz="2400" dirty="0"/>
          </a:p>
        </c:rich>
      </c:tx>
      <c:layout>
        <c:manualLayout>
          <c:xMode val="edge"/>
          <c:yMode val="edge"/>
          <c:x val="0.14139169721882755"/>
          <c:y val="2.8147425903259742E-2"/>
        </c:manualLayout>
      </c:layout>
    </c:title>
    <c:plotArea>
      <c:layout>
        <c:manualLayout>
          <c:layoutTarget val="inner"/>
          <c:xMode val="edge"/>
          <c:yMode val="edge"/>
          <c:x val="0.16141832907558953"/>
          <c:y val="0.13880670083377955"/>
          <c:w val="0.77708649656211282"/>
          <c:h val="0.6864252658150386"/>
        </c:manualLayout>
      </c:layout>
      <c:scatterChart>
        <c:scatterStyle val="lineMarker"/>
        <c:ser>
          <c:idx val="0"/>
          <c:order val="0"/>
          <c:tx>
            <c:v>High Gain (PACTAv1.1)</c:v>
          </c:tx>
          <c:spPr>
            <a:ln w="28575">
              <a:noFill/>
            </a:ln>
          </c:spPr>
          <c:marker>
            <c:symbol val="circle"/>
            <c:size val="7"/>
            <c:spPr>
              <a:ln>
                <a:solidFill>
                  <a:schemeClr val="accent1"/>
                </a:solidFill>
              </a:ln>
            </c:spPr>
          </c:marker>
          <c:xVal>
            <c:numRef>
              <c:f>Sheet1!$N$5:$N$13</c:f>
              <c:numCache>
                <c:formatCode>0.00_ </c:formatCode>
                <c:ptCount val="9"/>
                <c:pt idx="0">
                  <c:v>0.25</c:v>
                </c:pt>
                <c:pt idx="1">
                  <c:v>0.5</c:v>
                </c:pt>
                <c:pt idx="2">
                  <c:v>0.75000000000000244</c:v>
                </c:pt>
                <c:pt idx="3">
                  <c:v>1</c:v>
                </c:pt>
                <c:pt idx="4">
                  <c:v>1.5</c:v>
                </c:pt>
                <c:pt idx="5">
                  <c:v>2</c:v>
                </c:pt>
                <c:pt idx="6">
                  <c:v>3</c:v>
                </c:pt>
                <c:pt idx="7">
                  <c:v>4</c:v>
                </c:pt>
                <c:pt idx="8">
                  <c:v>5</c:v>
                </c:pt>
              </c:numCache>
            </c:numRef>
          </c:xVal>
          <c:yVal>
            <c:numRef>
              <c:f>Sheet1!$O$5:$O$13</c:f>
              <c:numCache>
                <c:formatCode>General</c:formatCode>
                <c:ptCount val="9"/>
                <c:pt idx="0">
                  <c:v>0.23</c:v>
                </c:pt>
                <c:pt idx="1">
                  <c:v>0.60000000000000064</c:v>
                </c:pt>
                <c:pt idx="2">
                  <c:v>1</c:v>
                </c:pt>
                <c:pt idx="3">
                  <c:v>1.2</c:v>
                </c:pt>
                <c:pt idx="4">
                  <c:v>1.5</c:v>
                </c:pt>
                <c:pt idx="5">
                  <c:v>1.6500000000000001</c:v>
                </c:pt>
                <c:pt idx="6">
                  <c:v>1.7500000000000011</c:v>
                </c:pt>
                <c:pt idx="7">
                  <c:v>1.83</c:v>
                </c:pt>
                <c:pt idx="8">
                  <c:v>1.87</c:v>
                </c:pt>
              </c:numCache>
            </c:numRef>
          </c:yVal>
        </c:ser>
        <c:ser>
          <c:idx val="2"/>
          <c:order val="1"/>
          <c:tx>
            <c:v>High Gain (PACTAv1.2)</c:v>
          </c:tx>
          <c:spPr>
            <a:ln w="28575">
              <a:noFill/>
            </a:ln>
          </c:spPr>
          <c:xVal>
            <c:numRef>
              <c:f>Sheet1!$A$32:$A$48</c:f>
              <c:numCache>
                <c:formatCode>General</c:formatCode>
                <c:ptCount val="17"/>
                <c:pt idx="0">
                  <c:v>0.1</c:v>
                </c:pt>
                <c:pt idx="1">
                  <c:v>0.2</c:v>
                </c:pt>
                <c:pt idx="2">
                  <c:v>0.25</c:v>
                </c:pt>
                <c:pt idx="3">
                  <c:v>0.4</c:v>
                </c:pt>
                <c:pt idx="4">
                  <c:v>0.5</c:v>
                </c:pt>
                <c:pt idx="5">
                  <c:v>0.75000000000000244</c:v>
                </c:pt>
                <c:pt idx="6">
                  <c:v>1</c:v>
                </c:pt>
                <c:pt idx="7">
                  <c:v>1.5</c:v>
                </c:pt>
                <c:pt idx="8">
                  <c:v>2</c:v>
                </c:pt>
                <c:pt idx="9">
                  <c:v>2.5</c:v>
                </c:pt>
                <c:pt idx="10">
                  <c:v>3</c:v>
                </c:pt>
                <c:pt idx="11">
                  <c:v>4</c:v>
                </c:pt>
                <c:pt idx="12">
                  <c:v>5</c:v>
                </c:pt>
                <c:pt idx="13">
                  <c:v>6</c:v>
                </c:pt>
                <c:pt idx="14">
                  <c:v>7</c:v>
                </c:pt>
                <c:pt idx="15">
                  <c:v>8</c:v>
                </c:pt>
                <c:pt idx="16">
                  <c:v>9</c:v>
                </c:pt>
              </c:numCache>
            </c:numRef>
          </c:xVal>
          <c:yVal>
            <c:numRef>
              <c:f>Sheet1!$B$32:$B$48</c:f>
              <c:numCache>
                <c:formatCode>General</c:formatCode>
                <c:ptCount val="17"/>
                <c:pt idx="0">
                  <c:v>0.1</c:v>
                </c:pt>
                <c:pt idx="1">
                  <c:v>0.22000000000000014</c:v>
                </c:pt>
                <c:pt idx="2">
                  <c:v>0.33000000000000151</c:v>
                </c:pt>
                <c:pt idx="3">
                  <c:v>0.60000000000000064</c:v>
                </c:pt>
                <c:pt idx="4">
                  <c:v>0.8</c:v>
                </c:pt>
                <c:pt idx="5">
                  <c:v>1</c:v>
                </c:pt>
                <c:pt idx="6">
                  <c:v>1.1700000000000021</c:v>
                </c:pt>
                <c:pt idx="7">
                  <c:v>1.25</c:v>
                </c:pt>
                <c:pt idx="8">
                  <c:v>1.29</c:v>
                </c:pt>
                <c:pt idx="9">
                  <c:v>1.31</c:v>
                </c:pt>
                <c:pt idx="10">
                  <c:v>1.32</c:v>
                </c:pt>
                <c:pt idx="11">
                  <c:v>1.33</c:v>
                </c:pt>
                <c:pt idx="12">
                  <c:v>1.34</c:v>
                </c:pt>
                <c:pt idx="13">
                  <c:v>1.35</c:v>
                </c:pt>
                <c:pt idx="14">
                  <c:v>1.355</c:v>
                </c:pt>
                <c:pt idx="15">
                  <c:v>1.36</c:v>
                </c:pt>
                <c:pt idx="16">
                  <c:v>1.365</c:v>
                </c:pt>
              </c:numCache>
            </c:numRef>
          </c:yVal>
        </c:ser>
        <c:ser>
          <c:idx val="1"/>
          <c:order val="2"/>
          <c:tx>
            <c:v>Low Gain (PACTAv1.1)</c:v>
          </c:tx>
          <c:spPr>
            <a:ln w="28575">
              <a:noFill/>
            </a:ln>
          </c:spPr>
          <c:marker>
            <c:symbol val="square"/>
            <c:size val="7"/>
          </c:marker>
          <c:xVal>
            <c:numRef>
              <c:f>Sheet1!$P$5:$P$24</c:f>
              <c:numCache>
                <c:formatCode>0.0_ </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Sheet1!$R$5:$R$24</c:f>
              <c:numCache>
                <c:formatCode>General</c:formatCode>
                <c:ptCount val="20"/>
                <c:pt idx="0">
                  <c:v>4.0000000000000077E-2</c:v>
                </c:pt>
                <c:pt idx="1">
                  <c:v>9.0000000000000066E-2</c:v>
                </c:pt>
                <c:pt idx="2">
                  <c:v>0.14000000000000001</c:v>
                </c:pt>
                <c:pt idx="3">
                  <c:v>0.19000000000000014</c:v>
                </c:pt>
                <c:pt idx="4">
                  <c:v>0.23</c:v>
                </c:pt>
                <c:pt idx="5">
                  <c:v>0.28000000000000008</c:v>
                </c:pt>
                <c:pt idx="6">
                  <c:v>0.33000000000000151</c:v>
                </c:pt>
                <c:pt idx="7">
                  <c:v>0.38000000000000134</c:v>
                </c:pt>
                <c:pt idx="8">
                  <c:v>0.42500000000000032</c:v>
                </c:pt>
                <c:pt idx="9">
                  <c:v>0.47500000000000031</c:v>
                </c:pt>
                <c:pt idx="10">
                  <c:v>0.52200000000000002</c:v>
                </c:pt>
                <c:pt idx="11">
                  <c:v>0.56299999999999994</c:v>
                </c:pt>
                <c:pt idx="12">
                  <c:v>0.60600000000000065</c:v>
                </c:pt>
                <c:pt idx="13">
                  <c:v>0.65100000000000291</c:v>
                </c:pt>
                <c:pt idx="14">
                  <c:v>0.69500000000000095</c:v>
                </c:pt>
                <c:pt idx="15">
                  <c:v>0.73700000000000065</c:v>
                </c:pt>
                <c:pt idx="16">
                  <c:v>0.78100000000000003</c:v>
                </c:pt>
                <c:pt idx="17">
                  <c:v>0.82099999999999995</c:v>
                </c:pt>
                <c:pt idx="18">
                  <c:v>0.85600000000000065</c:v>
                </c:pt>
                <c:pt idx="19">
                  <c:v>0.88100000000000056</c:v>
                </c:pt>
              </c:numCache>
            </c:numRef>
          </c:yVal>
        </c:ser>
        <c:ser>
          <c:idx val="3"/>
          <c:order val="3"/>
          <c:tx>
            <c:v>Low Gain (PACTAv1.2)</c:v>
          </c:tx>
          <c:spPr>
            <a:ln w="28575">
              <a:noFill/>
            </a:ln>
          </c:spPr>
          <c:xVal>
            <c:numRef>
              <c:f>Sheet1!$A$34:$A$59</c:f>
              <c:numCache>
                <c:formatCode>General</c:formatCode>
                <c:ptCount val="26"/>
                <c:pt idx="0">
                  <c:v>0.25</c:v>
                </c:pt>
                <c:pt idx="1">
                  <c:v>0.4</c:v>
                </c:pt>
                <c:pt idx="2">
                  <c:v>0.5</c:v>
                </c:pt>
                <c:pt idx="3">
                  <c:v>0.75000000000000244</c:v>
                </c:pt>
                <c:pt idx="4">
                  <c:v>1</c:v>
                </c:pt>
                <c:pt idx="5">
                  <c:v>1.5</c:v>
                </c:pt>
                <c:pt idx="6">
                  <c:v>2</c:v>
                </c:pt>
                <c:pt idx="7">
                  <c:v>2.5</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numCache>
            </c:numRef>
          </c:xVal>
          <c:yVal>
            <c:numRef>
              <c:f>Sheet1!$C$34:$C$59</c:f>
              <c:numCache>
                <c:formatCode>General</c:formatCode>
                <c:ptCount val="26"/>
                <c:pt idx="0">
                  <c:v>3.0000000000000047E-2</c:v>
                </c:pt>
                <c:pt idx="2">
                  <c:v>6.0000000000000109E-2</c:v>
                </c:pt>
                <c:pt idx="3">
                  <c:v>8.0000000000000154E-2</c:v>
                </c:pt>
                <c:pt idx="4">
                  <c:v>0.11000000000000007</c:v>
                </c:pt>
                <c:pt idx="5">
                  <c:v>0.15000000000000024</c:v>
                </c:pt>
                <c:pt idx="6">
                  <c:v>0.19000000000000014</c:v>
                </c:pt>
                <c:pt idx="7">
                  <c:v>0.24000000000000021</c:v>
                </c:pt>
                <c:pt idx="8">
                  <c:v>0.29000000000000031</c:v>
                </c:pt>
                <c:pt idx="9">
                  <c:v>0.38000000000000134</c:v>
                </c:pt>
                <c:pt idx="10">
                  <c:v>0.48000000000000032</c:v>
                </c:pt>
                <c:pt idx="11">
                  <c:v>0.58000000000000063</c:v>
                </c:pt>
                <c:pt idx="12">
                  <c:v>0.67000000000000304</c:v>
                </c:pt>
                <c:pt idx="13">
                  <c:v>0.76000000000000256</c:v>
                </c:pt>
                <c:pt idx="14">
                  <c:v>0.84500000000000064</c:v>
                </c:pt>
                <c:pt idx="15">
                  <c:v>0.93500000000000005</c:v>
                </c:pt>
                <c:pt idx="16">
                  <c:v>1.01</c:v>
                </c:pt>
                <c:pt idx="17">
                  <c:v>1.085</c:v>
                </c:pt>
                <c:pt idx="18">
                  <c:v>1.145</c:v>
                </c:pt>
                <c:pt idx="19">
                  <c:v>1.2</c:v>
                </c:pt>
                <c:pt idx="20">
                  <c:v>1.25</c:v>
                </c:pt>
                <c:pt idx="21">
                  <c:v>1.28</c:v>
                </c:pt>
                <c:pt idx="22">
                  <c:v>1.3</c:v>
                </c:pt>
                <c:pt idx="23">
                  <c:v>1.3180000000000001</c:v>
                </c:pt>
                <c:pt idx="24">
                  <c:v>1.33</c:v>
                </c:pt>
                <c:pt idx="25">
                  <c:v>1.34</c:v>
                </c:pt>
              </c:numCache>
            </c:numRef>
          </c:yVal>
        </c:ser>
        <c:axId val="60080512"/>
        <c:axId val="60082432"/>
      </c:scatterChart>
      <c:valAx>
        <c:axId val="60080512"/>
        <c:scaling>
          <c:orientation val="minMax"/>
        </c:scaling>
        <c:axPos val="b"/>
        <c:title>
          <c:tx>
            <c:rich>
              <a:bodyPr/>
              <a:lstStyle/>
              <a:p>
                <a:pPr>
                  <a:defRPr sz="2000"/>
                </a:pPr>
                <a:r>
                  <a:rPr lang="en-US" altLang="ja-JP" sz="2000"/>
                  <a:t>Input</a:t>
                </a:r>
                <a:r>
                  <a:rPr lang="en-US" altLang="ja-JP" sz="2000" baseline="0"/>
                  <a:t> peak current</a:t>
                </a:r>
                <a:r>
                  <a:rPr lang="ja-JP" altLang="en-US" sz="2000"/>
                  <a:t> </a:t>
                </a:r>
                <a:r>
                  <a:rPr lang="en-US" altLang="ja-JP" sz="2000"/>
                  <a:t>[mA]</a:t>
                </a:r>
                <a:endParaRPr lang="ja-JP" altLang="en-US" sz="2000"/>
              </a:p>
            </c:rich>
          </c:tx>
          <c:layout>
            <c:manualLayout>
              <c:xMode val="edge"/>
              <c:yMode val="edge"/>
              <c:x val="0.36019814670797895"/>
              <c:y val="0.89614013615849919"/>
            </c:manualLayout>
          </c:layout>
        </c:title>
        <c:numFmt formatCode="0.00_ " sourceLinked="1"/>
        <c:majorTickMark val="none"/>
        <c:tickLblPos val="nextTo"/>
        <c:txPr>
          <a:bodyPr rot="0" vert="horz"/>
          <a:lstStyle/>
          <a:p>
            <a:pPr>
              <a:defRPr sz="1600" b="0" i="0" u="none" strike="noStrike" baseline="0">
                <a:solidFill>
                  <a:srgbClr val="000000"/>
                </a:solidFill>
                <a:latin typeface="+mn-ea"/>
                <a:ea typeface="+mn-ea"/>
                <a:cs typeface="ＭＳ Ｐゴシック"/>
              </a:defRPr>
            </a:pPr>
            <a:endParaRPr lang="ja-JP"/>
          </a:p>
        </c:txPr>
        <c:crossAx val="60082432"/>
        <c:crosses val="autoZero"/>
        <c:crossBetween val="midCat"/>
      </c:valAx>
      <c:valAx>
        <c:axId val="60082432"/>
        <c:scaling>
          <c:orientation val="minMax"/>
        </c:scaling>
        <c:axPos val="l"/>
        <c:majorGridlines/>
        <c:title>
          <c:tx>
            <c:rich>
              <a:bodyPr/>
              <a:lstStyle/>
              <a:p>
                <a:pPr>
                  <a:defRPr sz="2000"/>
                </a:pPr>
                <a:r>
                  <a:rPr lang="en-US" altLang="ja-JP" sz="2000"/>
                  <a:t>Output</a:t>
                </a:r>
                <a:r>
                  <a:rPr lang="en-US" altLang="ja-JP" sz="2000" baseline="0"/>
                  <a:t> peak voltage</a:t>
                </a:r>
                <a:r>
                  <a:rPr lang="ja-JP" altLang="en-US" sz="2000"/>
                  <a:t>　</a:t>
                </a:r>
                <a:r>
                  <a:rPr lang="en-US" altLang="ja-JP" sz="2000"/>
                  <a:t>[V]</a:t>
                </a:r>
              </a:p>
            </c:rich>
          </c:tx>
          <c:layout>
            <c:manualLayout>
              <c:xMode val="edge"/>
              <c:yMode val="edge"/>
              <c:x val="1.8323924227897977E-2"/>
              <c:y val="0.24554253731567371"/>
            </c:manualLayout>
          </c:layout>
        </c:title>
        <c:numFmt formatCode="General" sourceLinked="1"/>
        <c:majorTickMark val="none"/>
        <c:tickLblPos val="nextTo"/>
        <c:txPr>
          <a:bodyPr/>
          <a:lstStyle/>
          <a:p>
            <a:pPr>
              <a:defRPr sz="1600"/>
            </a:pPr>
            <a:endParaRPr lang="ja-JP"/>
          </a:p>
        </c:txPr>
        <c:crossAx val="60080512"/>
        <c:crosses val="autoZero"/>
        <c:crossBetween val="midCat"/>
      </c:valAx>
      <c:spPr>
        <a:solidFill>
          <a:srgbClr val="FFFFFF"/>
        </a:solidFill>
      </c:spPr>
    </c:plotArea>
    <c:legend>
      <c:legendPos val="r"/>
      <c:layout>
        <c:manualLayout>
          <c:xMode val="edge"/>
          <c:yMode val="edge"/>
          <c:x val="0.58900417759850299"/>
          <c:y val="0.6009956562466624"/>
          <c:w val="0.40873459190405698"/>
          <c:h val="0.22031344751529347"/>
        </c:manualLayout>
      </c:layout>
      <c:txPr>
        <a:bodyPr/>
        <a:lstStyle/>
        <a:p>
          <a:pPr>
            <a:defRPr sz="1600"/>
          </a:pPr>
          <a:endParaRPr lang="ja-JP"/>
        </a:p>
      </c:txPr>
    </c:legend>
    <c:plotVisOnly val="1"/>
    <c:dispBlanksAs val="gap"/>
  </c:chart>
  <c:spPr>
    <a:solidFill>
      <a:srgbClr val="FFFFFF"/>
    </a:solidFill>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22588" cy="496888"/>
          </a:xfrm>
          <a:prstGeom prst="rect">
            <a:avLst/>
          </a:prstGeom>
        </p:spPr>
        <p:txBody>
          <a:bodyPr vert="horz" lIns="91440" tIns="45720" rIns="91440" bIns="4572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21113" y="0"/>
            <a:ext cx="2922587" cy="496888"/>
          </a:xfrm>
          <a:prstGeom prst="rect">
            <a:avLst/>
          </a:prstGeom>
        </p:spPr>
        <p:txBody>
          <a:bodyPr vert="horz" lIns="91440" tIns="45720" rIns="91440" bIns="45720" rtlCol="0"/>
          <a:lstStyle>
            <a:lvl1pPr algn="r">
              <a:defRPr sz="1200">
                <a:latin typeface="Arial" charset="0"/>
                <a:ea typeface="ＭＳ Ｐゴシック" pitchFamily="50" charset="-128"/>
              </a:defRPr>
            </a:lvl1pPr>
          </a:lstStyle>
          <a:p>
            <a:pPr>
              <a:defRPr/>
            </a:pPr>
            <a:fld id="{8D46355D-05E0-4CFB-8188-CF05129DB519}" type="datetimeFigureOut">
              <a:rPr lang="ja-JP" altLang="en-US"/>
              <a:pPr>
                <a:defRPr/>
              </a:pPr>
              <a:t>2012/3/23</a:t>
            </a:fld>
            <a:endParaRPr lang="ja-JP" altLang="en-US"/>
          </a:p>
        </p:txBody>
      </p:sp>
      <p:sp>
        <p:nvSpPr>
          <p:cNvPr id="4" name="フッター プレースホルダ 3"/>
          <p:cNvSpPr>
            <a:spLocks noGrp="1"/>
          </p:cNvSpPr>
          <p:nvPr>
            <p:ph type="ftr" sz="quarter" idx="2"/>
          </p:nvPr>
        </p:nvSpPr>
        <p:spPr>
          <a:xfrm>
            <a:off x="0" y="9431338"/>
            <a:ext cx="2922588" cy="496887"/>
          </a:xfrm>
          <a:prstGeom prst="rect">
            <a:avLst/>
          </a:prstGeom>
        </p:spPr>
        <p:txBody>
          <a:bodyPr vert="horz" lIns="91440" tIns="45720" rIns="91440" bIns="4572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21113" y="9431338"/>
            <a:ext cx="2922587" cy="496887"/>
          </a:xfrm>
          <a:prstGeom prst="rect">
            <a:avLst/>
          </a:prstGeom>
        </p:spPr>
        <p:txBody>
          <a:bodyPr vert="horz" lIns="91440" tIns="45720" rIns="91440" bIns="45720" rtlCol="0" anchor="b"/>
          <a:lstStyle>
            <a:lvl1pPr algn="r">
              <a:defRPr sz="1200">
                <a:latin typeface="Arial" charset="0"/>
                <a:ea typeface="ＭＳ Ｐゴシック" pitchFamily="50" charset="-128"/>
              </a:defRPr>
            </a:lvl1pPr>
          </a:lstStyle>
          <a:p>
            <a:pPr>
              <a:defRPr/>
            </a:pPr>
            <a:fld id="{15556F40-5F65-4EE0-99F7-82FBACCE19B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22588"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21113" y="0"/>
            <a:ext cx="2922587"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324ADBF-C25B-497E-A522-516876004245}" type="datetimeFigureOut">
              <a:rPr lang="ja-JP" altLang="en-US"/>
              <a:pPr>
                <a:defRPr/>
              </a:pPr>
              <a:t>2012/3/23</a:t>
            </a:fld>
            <a:endParaRPr lang="ja-JP" altLang="en-US"/>
          </a:p>
        </p:txBody>
      </p:sp>
      <p:sp>
        <p:nvSpPr>
          <p:cNvPr id="4" name="スライド イメージ プレースホルダ 3"/>
          <p:cNvSpPr>
            <a:spLocks noGrp="1" noRot="1" noChangeAspect="1"/>
          </p:cNvSpPr>
          <p:nvPr>
            <p:ph type="sldImg" idx="2"/>
          </p:nvPr>
        </p:nvSpPr>
        <p:spPr>
          <a:xfrm>
            <a:off x="890588" y="744538"/>
            <a:ext cx="4964112" cy="3724275"/>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716463"/>
            <a:ext cx="5395912" cy="4468812"/>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31338"/>
            <a:ext cx="2922588"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21113" y="9431338"/>
            <a:ext cx="2922587"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A446F20-F9D4-496D-9BF0-6DB686152CA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lnSpc>
                <a:spcPts val="2800"/>
              </a:lnSpc>
              <a:buFont typeface="Wingdings 2" pitchFamily="18" charset="2"/>
              <a:buNone/>
            </a:pPr>
            <a:r>
              <a:rPr lang="en-US" altLang="ja-JP" sz="1400" smtClean="0">
                <a:latin typeface="Arial" charset="0"/>
                <a:cs typeface="Arial" charset="0"/>
              </a:rPr>
              <a:t>Large Size</a:t>
            </a:r>
            <a:r>
              <a:rPr lang="ja-JP" altLang="en-US" sz="1400" smtClean="0">
                <a:latin typeface="Arial" charset="0"/>
                <a:cs typeface="Arial" charset="0"/>
              </a:rPr>
              <a:t> </a:t>
            </a:r>
            <a:r>
              <a:rPr lang="en-US" altLang="ja-JP" sz="1400" smtClean="0">
                <a:latin typeface="Arial" charset="0"/>
                <a:cs typeface="Arial" charset="0"/>
              </a:rPr>
              <a:t>Telescope(LST)</a:t>
            </a:r>
            <a:r>
              <a:rPr lang="ja-JP" altLang="en-US" smtClean="0"/>
              <a:t>　の要求仕様</a:t>
            </a:r>
            <a:endParaRPr lang="en-US" altLang="ja-JP" smtClean="0"/>
          </a:p>
          <a:p>
            <a:pPr>
              <a:lnSpc>
                <a:spcPts val="2800"/>
              </a:lnSpc>
              <a:buFont typeface="Wingdings" pitchFamily="2" charset="2"/>
              <a:buChar char="Ø"/>
            </a:pPr>
            <a:r>
              <a:rPr lang="en-US" altLang="ja-JP" smtClean="0"/>
              <a:t> </a:t>
            </a:r>
            <a:r>
              <a:rPr lang="ja-JP" altLang="en-US" smtClean="0">
                <a:latin typeface="ＭＳ Ｐゴシック" pitchFamily="50" charset="-128"/>
              </a:rPr>
              <a:t>口径</a:t>
            </a:r>
            <a:r>
              <a:rPr lang="en-US" altLang="ja-JP" smtClean="0">
                <a:latin typeface="Arial" charset="0"/>
                <a:cs typeface="Arial" charset="0"/>
              </a:rPr>
              <a:t>23</a:t>
            </a:r>
            <a:r>
              <a:rPr lang="ja-JP" altLang="en-US" smtClean="0">
                <a:latin typeface="Arial" charset="0"/>
                <a:cs typeface="Arial" charset="0"/>
              </a:rPr>
              <a:t> </a:t>
            </a:r>
            <a:r>
              <a:rPr lang="en-US" altLang="ja-JP" smtClean="0">
                <a:latin typeface="Arial" charset="0"/>
                <a:cs typeface="Arial" charset="0"/>
              </a:rPr>
              <a:t>m</a:t>
            </a:r>
          </a:p>
          <a:p>
            <a:pPr>
              <a:lnSpc>
                <a:spcPts val="2800"/>
              </a:lnSpc>
              <a:buFont typeface="Wingdings" pitchFamily="2" charset="2"/>
              <a:buChar char="Ø"/>
            </a:pPr>
            <a:r>
              <a:rPr lang="ja-JP" altLang="en-US" smtClean="0">
                <a:latin typeface="ＭＳ Ｐゴシック" pitchFamily="50" charset="-128"/>
              </a:rPr>
              <a:t>エネルギー領域</a:t>
            </a:r>
            <a:r>
              <a:rPr lang="ja-JP" altLang="en-US" smtClean="0"/>
              <a:t>　</a:t>
            </a:r>
            <a:r>
              <a:rPr lang="en-US" altLang="ja-JP" smtClean="0">
                <a:latin typeface="Arial" charset="0"/>
                <a:cs typeface="Arial" charset="0"/>
              </a:rPr>
              <a:t>20 GeV</a:t>
            </a:r>
            <a:r>
              <a:rPr lang="ja-JP" altLang="en-US" smtClean="0">
                <a:latin typeface="Arial" charset="0"/>
                <a:cs typeface="Arial" charset="0"/>
              </a:rPr>
              <a:t>～</a:t>
            </a:r>
            <a:r>
              <a:rPr lang="en-US" altLang="ja-JP" smtClean="0">
                <a:latin typeface="Arial" charset="0"/>
                <a:cs typeface="Arial" charset="0"/>
              </a:rPr>
              <a:t>1TeV</a:t>
            </a:r>
          </a:p>
          <a:p>
            <a:pPr>
              <a:lnSpc>
                <a:spcPts val="2800"/>
              </a:lnSpc>
              <a:buFont typeface="Wingdings" pitchFamily="2" charset="2"/>
              <a:buChar char="Ø"/>
            </a:pPr>
            <a:r>
              <a:rPr lang="ja-JP" altLang="en-US" smtClean="0">
                <a:latin typeface="ＭＳ Ｐゴシック" pitchFamily="50" charset="-128"/>
              </a:rPr>
              <a:t>カメラ視野　</a:t>
            </a:r>
            <a:r>
              <a:rPr lang="en-US" altLang="ja-JP" smtClean="0">
                <a:latin typeface="Arial" charset="0"/>
                <a:cs typeface="Arial" charset="0"/>
              </a:rPr>
              <a:t>4.4</a:t>
            </a:r>
            <a:r>
              <a:rPr lang="ja-JP" altLang="en-US" smtClean="0">
                <a:latin typeface="Arial" charset="0"/>
                <a:cs typeface="Arial" charset="0"/>
              </a:rPr>
              <a:t>度 </a:t>
            </a:r>
            <a:r>
              <a:rPr lang="en-US" altLang="ja-JP" smtClean="0">
                <a:latin typeface="Arial" charset="0"/>
                <a:cs typeface="Arial" charset="0"/>
              </a:rPr>
              <a:t>(0.1</a:t>
            </a:r>
            <a:r>
              <a:rPr lang="ja-JP" altLang="en-US" smtClean="0">
                <a:latin typeface="ＭＳ Ｐゴシック" pitchFamily="50" charset="-128"/>
              </a:rPr>
              <a:t>度</a:t>
            </a:r>
            <a:r>
              <a:rPr lang="en-US" altLang="ja-JP" smtClean="0">
                <a:latin typeface="Arial" charset="0"/>
                <a:cs typeface="Arial" charset="0"/>
              </a:rPr>
              <a:t>/pixel)</a:t>
            </a:r>
          </a:p>
          <a:p>
            <a:pPr>
              <a:lnSpc>
                <a:spcPts val="2800"/>
              </a:lnSpc>
              <a:buFont typeface="Wingdings" pitchFamily="2" charset="2"/>
              <a:buChar char="Ø"/>
            </a:pPr>
            <a:r>
              <a:rPr lang="ja-JP" altLang="en-US" smtClean="0">
                <a:latin typeface="ＭＳ Ｐゴシック" pitchFamily="50" charset="-128"/>
              </a:rPr>
              <a:t>光検出器チャンネル数　</a:t>
            </a:r>
            <a:r>
              <a:rPr lang="en-US" altLang="ja-JP" smtClean="0">
                <a:latin typeface="Arial" charset="0"/>
                <a:cs typeface="Arial" charset="0"/>
              </a:rPr>
              <a:t>1855</a:t>
            </a:r>
          </a:p>
          <a:p>
            <a:pPr>
              <a:lnSpc>
                <a:spcPts val="2800"/>
              </a:lnSpc>
              <a:buFont typeface="Wingdings" pitchFamily="2" charset="2"/>
              <a:buChar char="Ø"/>
            </a:pPr>
            <a:r>
              <a:rPr lang="ja-JP" altLang="en-US" smtClean="0">
                <a:latin typeface="ＭＳ Ｐゴシック" pitchFamily="50" charset="-128"/>
              </a:rPr>
              <a:t>カメラ重量　</a:t>
            </a:r>
            <a:r>
              <a:rPr lang="en-US" altLang="ja-JP" smtClean="0">
                <a:latin typeface="Arial" charset="0"/>
                <a:cs typeface="Arial" charset="0"/>
              </a:rPr>
              <a:t>&lt;</a:t>
            </a:r>
            <a:r>
              <a:rPr lang="ja-JP" altLang="en-US" smtClean="0">
                <a:latin typeface="Arial" charset="0"/>
                <a:cs typeface="Arial" charset="0"/>
              </a:rPr>
              <a:t>～</a:t>
            </a:r>
            <a:r>
              <a:rPr lang="en-US" altLang="ja-JP" smtClean="0">
                <a:latin typeface="Arial" charset="0"/>
                <a:cs typeface="Arial" charset="0"/>
              </a:rPr>
              <a:t>2 t</a:t>
            </a:r>
          </a:p>
          <a:p>
            <a:pPr>
              <a:lnSpc>
                <a:spcPts val="2800"/>
              </a:lnSpc>
              <a:buFont typeface="Wingdings" pitchFamily="2" charset="2"/>
              <a:buChar char="Ø"/>
            </a:pPr>
            <a:r>
              <a:rPr lang="ja-JP" altLang="en-US" smtClean="0">
                <a:latin typeface="ＭＳ Ｐゴシック" pitchFamily="50" charset="-128"/>
              </a:rPr>
              <a:t>カメラ直径　</a:t>
            </a:r>
            <a:r>
              <a:rPr lang="ja-JP" altLang="en-US" smtClean="0">
                <a:latin typeface="Arial" charset="0"/>
                <a:cs typeface="Arial" charset="0"/>
              </a:rPr>
              <a:t>～</a:t>
            </a:r>
            <a:r>
              <a:rPr lang="en-US" altLang="ja-JP" smtClean="0">
                <a:latin typeface="Arial" charset="0"/>
                <a:cs typeface="Arial" charset="0"/>
              </a:rPr>
              <a:t>2.25</a:t>
            </a:r>
            <a:r>
              <a:rPr lang="ja-JP" altLang="en-US" smtClean="0">
                <a:latin typeface="Arial" charset="0"/>
                <a:cs typeface="Arial" charset="0"/>
              </a:rPr>
              <a:t> </a:t>
            </a:r>
            <a:r>
              <a:rPr lang="en-US" altLang="ja-JP" smtClean="0">
                <a:latin typeface="Arial" charset="0"/>
                <a:cs typeface="Arial" charset="0"/>
              </a:rPr>
              <a:t>m (</a:t>
            </a:r>
            <a:r>
              <a:rPr lang="ja-JP" altLang="en-US" smtClean="0">
                <a:latin typeface="ＭＳ Ｐゴシック" pitchFamily="50" charset="-128"/>
              </a:rPr>
              <a:t>光検出器面のみ</a:t>
            </a:r>
            <a:r>
              <a:rPr lang="en-US" altLang="ja-JP" smtClean="0">
                <a:latin typeface="Arial" charset="0"/>
                <a:cs typeface="Arial" charset="0"/>
              </a:rPr>
              <a:t>)</a:t>
            </a:r>
            <a:endParaRPr lang="en-US" altLang="ja-JP" smtClean="0">
              <a:latin typeface="ＭＳ Ｐゴシック" pitchFamily="50" charset="-128"/>
            </a:endParaRPr>
          </a:p>
          <a:p>
            <a:pPr>
              <a:lnSpc>
                <a:spcPts val="2800"/>
              </a:lnSpc>
              <a:buFont typeface="Wingdings" pitchFamily="2" charset="2"/>
              <a:buChar char="Ø"/>
            </a:pPr>
            <a:r>
              <a:rPr lang="ja-JP" altLang="en-US" smtClean="0">
                <a:latin typeface="ＭＳ Ｐゴシック" pitchFamily="50" charset="-128"/>
              </a:rPr>
              <a:t>カメラ内に読み出しエレクトロニクス</a:t>
            </a:r>
            <a:endParaRPr lang="en-US" altLang="ja-JP" smtClean="0">
              <a:latin typeface="ＭＳ Ｐゴシック" pitchFamily="50" charset="-128"/>
            </a:endParaRPr>
          </a:p>
          <a:p>
            <a:pPr>
              <a:lnSpc>
                <a:spcPts val="2800"/>
              </a:lnSpc>
              <a:buFont typeface="Wingdings" pitchFamily="2" charset="2"/>
              <a:buChar char="Ø"/>
            </a:pPr>
            <a:r>
              <a:rPr lang="ja-JP" altLang="en-US" smtClean="0">
                <a:latin typeface="ＭＳ Ｐゴシック" pitchFamily="50" charset="-128"/>
              </a:rPr>
              <a:t>光検出器劣化防止と安定動作のためのシール</a:t>
            </a:r>
            <a:endParaRPr lang="en-US" altLang="ja-JP" smtClean="0">
              <a:latin typeface="ＭＳ Ｐゴシック" pitchFamily="50" charset="-128"/>
            </a:endParaRPr>
          </a:p>
          <a:p>
            <a:pPr>
              <a:lnSpc>
                <a:spcPts val="2800"/>
              </a:lnSpc>
              <a:buFont typeface="Wingdings" pitchFamily="2" charset="2"/>
              <a:buChar char="Ø"/>
            </a:pPr>
            <a:r>
              <a:rPr lang="ja-JP" altLang="en-US" smtClean="0">
                <a:latin typeface="ＭＳ Ｐゴシック" pitchFamily="50" charset="-128"/>
              </a:rPr>
              <a:t>温度コントロール</a:t>
            </a:r>
            <a:endParaRPr lang="ja-JP" altLang="en-US" smtClean="0"/>
          </a:p>
        </p:txBody>
      </p:sp>
      <p:sp>
        <p:nvSpPr>
          <p:cNvPr id="4" name="スライド番号プレースホルダ 3"/>
          <p:cNvSpPr>
            <a:spLocks noGrp="1"/>
          </p:cNvSpPr>
          <p:nvPr>
            <p:ph type="sldNum" sz="quarter" idx="5"/>
          </p:nvPr>
        </p:nvSpPr>
        <p:spPr/>
        <p:txBody>
          <a:bodyPr/>
          <a:lstStyle/>
          <a:p>
            <a:pPr>
              <a:defRPr/>
            </a:pPr>
            <a:fld id="{CA876582-A072-4A67-9104-EDFF1145FE9B}" type="slidenum">
              <a:rPr lang="ja-JP" altLang="en-US" smtClean="0"/>
              <a:pPr>
                <a:defRPr/>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PMT</a:t>
            </a:r>
            <a:r>
              <a:rPr lang="ja-JP" altLang="en-US" smtClean="0"/>
              <a:t>は</a:t>
            </a:r>
            <a:r>
              <a:rPr lang="en-US" altLang="ja-JP" smtClean="0"/>
              <a:t>10</a:t>
            </a:r>
            <a:r>
              <a:rPr lang="ja-JP" altLang="en-US" smtClean="0"/>
              <a:t>年くらいのタイムスケールで使用されることを想定していて、</a:t>
            </a:r>
            <a:r>
              <a:rPr lang="en-US" altLang="ja-JP" smtClean="0"/>
              <a:t>CTA</a:t>
            </a:r>
            <a:r>
              <a:rPr lang="ja-JP" altLang="en-US" smtClean="0"/>
              <a:t>から</a:t>
            </a:r>
            <a:r>
              <a:rPr lang="en-US" altLang="ja-JP" smtClean="0"/>
              <a:t>10 </a:t>
            </a:r>
            <a:r>
              <a:rPr lang="ja-JP" altLang="en-US" smtClean="0"/>
              <a:t>年でゲイン低下率</a:t>
            </a:r>
            <a:r>
              <a:rPr lang="en-US" altLang="ja-JP" smtClean="0"/>
              <a:t>20 </a:t>
            </a:r>
            <a:r>
              <a:rPr lang="ja-JP" altLang="en-US" smtClean="0"/>
              <a:t>％以下というように要求されている。</a:t>
            </a:r>
            <a:r>
              <a:rPr lang="en-US" altLang="ja-JP" smtClean="0"/>
              <a:t>PMT</a:t>
            </a:r>
            <a:r>
              <a:rPr lang="ja-JP" altLang="en-US" smtClean="0"/>
              <a:t>は高いゲインで使用し続けると劣化してしまうので、ゲインをおさえて使用する必要性がある。</a:t>
            </a:r>
            <a:endParaRPr lang="en-US" altLang="ja-JP" smtClean="0"/>
          </a:p>
          <a:p>
            <a:endParaRPr lang="en-US" altLang="ja-JP" smtClean="0"/>
          </a:p>
          <a:p>
            <a:r>
              <a:rPr lang="ja-JP" altLang="en-US" smtClean="0"/>
              <a:t>ラインフォーカス型ダイノードの特徴：</a:t>
            </a:r>
            <a:endParaRPr lang="en-US" altLang="ja-JP" smtClean="0"/>
          </a:p>
          <a:p>
            <a:r>
              <a:rPr lang="ja-JP" altLang="en-US" smtClean="0"/>
              <a:t>高速時間応答特性、時間分解能、パルスリニアリティに優れている。</a:t>
            </a:r>
            <a:endParaRPr lang="en-US" altLang="ja-JP" smtClean="0"/>
          </a:p>
          <a:p>
            <a:endParaRPr lang="en-US" altLang="ja-JP" smtClean="0"/>
          </a:p>
          <a:p>
            <a:r>
              <a:rPr lang="ja-JP" altLang="en-US" smtClean="0"/>
              <a:t>アフターパルス：</a:t>
            </a:r>
            <a:endParaRPr lang="en-US" altLang="ja-JP" smtClean="0"/>
          </a:p>
          <a:p>
            <a:r>
              <a:rPr lang="ja-JP" altLang="en-US" smtClean="0"/>
              <a:t>パルス計測を行うときに、信号に対応する出力パルスの後に観測される疑似パルスのこと。</a:t>
            </a:r>
            <a:endParaRPr lang="en-US" altLang="ja-JP" smtClean="0"/>
          </a:p>
          <a:p>
            <a:endParaRPr lang="en-US" altLang="ja-JP" smtClean="0"/>
          </a:p>
          <a:p>
            <a:r>
              <a:rPr lang="en-US" altLang="ja-JP" smtClean="0"/>
              <a:t>TTS(Transit Time Spread)</a:t>
            </a:r>
            <a:r>
              <a:rPr lang="ja-JP" altLang="en-US" smtClean="0"/>
              <a:t>：</a:t>
            </a:r>
            <a:endParaRPr lang="en-US" altLang="ja-JP" smtClean="0"/>
          </a:p>
          <a:p>
            <a:r>
              <a:rPr lang="ja-JP" altLang="en-US" smtClean="0"/>
              <a:t>光電面を単一光により全面照射したときの単一光電子パルスの走行時間のゆらぎのこと。</a:t>
            </a:r>
            <a:endParaRPr lang="en-US" altLang="ja-JP" smtClean="0"/>
          </a:p>
          <a:p>
            <a:r>
              <a:rPr lang="ja-JP" altLang="en-US" smtClean="0"/>
              <a:t>（光電子が光電面に入射してから出力されるまでにかかる時間をヒストグラムにしたときの</a:t>
            </a:r>
            <a:r>
              <a:rPr lang="en-US" altLang="ja-JP" smtClean="0"/>
              <a:t>FWHM</a:t>
            </a:r>
            <a:r>
              <a:rPr lang="ja-JP" altLang="en-US" smtClean="0"/>
              <a:t>に相当する。）</a:t>
            </a:r>
            <a:endParaRPr lang="en-US" altLang="ja-JP" smtClean="0"/>
          </a:p>
        </p:txBody>
      </p:sp>
      <p:sp>
        <p:nvSpPr>
          <p:cNvPr id="4" name="スライド番号プレースホルダ 3"/>
          <p:cNvSpPr>
            <a:spLocks noGrp="1"/>
          </p:cNvSpPr>
          <p:nvPr>
            <p:ph type="sldNum" sz="quarter" idx="5"/>
          </p:nvPr>
        </p:nvSpPr>
        <p:spPr/>
        <p:txBody>
          <a:bodyPr/>
          <a:lstStyle/>
          <a:p>
            <a:pPr>
              <a:defRPr/>
            </a:pPr>
            <a:fld id="{087CAF0B-EFB8-4680-B9CE-A72BD002C32B}" type="slidenum">
              <a:rPr lang="ja-JP" altLang="en-US" smtClean="0"/>
              <a:pPr>
                <a:defRPr/>
              </a:pPr>
              <a:t>17</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コッククロフト・ウォルトン回路の動作原理を示す。パルサーから交流波を入力すると、ダイオードにより交流波の正の部分のみが残る。手前のコンデンサが充電されるため、交流波の最大点が維持され直流へと整流される。以上がコッククロフト回路の１段での動作となる。２段目では、１段目で整流された点を土台として１段目と同じ動作が繰り返され、整流された出力電圧は１段目の２倍となる。コンデンサ</a:t>
            </a:r>
            <a:r>
              <a:rPr lang="en-US" altLang="ja-JP" smtClean="0"/>
              <a:t>2 </a:t>
            </a:r>
            <a:r>
              <a:rPr lang="ja-JP" altLang="en-US" smtClean="0"/>
              <a:t>個とダイオード</a:t>
            </a:r>
            <a:r>
              <a:rPr lang="en-US" altLang="ja-JP" smtClean="0"/>
              <a:t>2 </a:t>
            </a:r>
            <a:r>
              <a:rPr lang="ja-JP" altLang="en-US" smtClean="0"/>
              <a:t>個からなる</a:t>
            </a:r>
            <a:r>
              <a:rPr lang="en-US" altLang="ja-JP" smtClean="0"/>
              <a:t>1 </a:t>
            </a:r>
            <a:r>
              <a:rPr lang="ja-JP" altLang="en-US" smtClean="0"/>
              <a:t>段の回路自体はただの整流回路であるが、これを何段も組み合わせていくことで電源電圧</a:t>
            </a:r>
            <a:r>
              <a:rPr lang="en-US" altLang="ja-JP" smtClean="0"/>
              <a:t>×</a:t>
            </a:r>
            <a:r>
              <a:rPr lang="ja-JP" altLang="en-US" smtClean="0"/>
              <a:t>段数の出力を得ることが出来る。すなわち、トランスの端子電圧を何倍にでも倍増することができるので、トランスの電圧はさほど高くする必要はなく、整流ダイオードも原理的にはトランスの電圧の</a:t>
            </a:r>
            <a:r>
              <a:rPr lang="en-US" altLang="ja-JP" smtClean="0"/>
              <a:t>2 </a:t>
            </a:r>
            <a:r>
              <a:rPr lang="ja-JP" altLang="en-US" smtClean="0"/>
              <a:t>倍の耐圧で済む。また、ダイオードとコンデンサだけで構成されているため、非常にコンパクトで軽量である。</a:t>
            </a:r>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CB3250-C510-47F7-82DA-C4EF6547E0D2}" type="slidenum">
              <a:rPr lang="ja-JP" altLang="en-US" smtClean="0"/>
              <a:pPr>
                <a:defRPr/>
              </a:pPr>
              <a:t>18</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スルー・レート：</a:t>
            </a:r>
            <a:endParaRPr lang="en-US" altLang="ja-JP" smtClean="0"/>
          </a:p>
          <a:p>
            <a:r>
              <a:rPr lang="ja-JP" altLang="ja-JP" smtClean="0"/>
              <a:t>最大応答速度を表す指標のひとつ</a:t>
            </a:r>
            <a:r>
              <a:rPr lang="ja-JP" altLang="en-US" smtClean="0"/>
              <a:t>。矩形波のようなパルスを入力し増幅する場合に、アンプによって立ち上がる傾きが異なる。</a:t>
            </a:r>
            <a:endParaRPr lang="en-US" altLang="ja-JP" smtClean="0"/>
          </a:p>
          <a:p>
            <a:r>
              <a:rPr lang="ja-JP" altLang="en-US" smtClean="0"/>
              <a:t>その傾きの度合いを表したもの。　例えばスルー・レートが</a:t>
            </a:r>
            <a:r>
              <a:rPr lang="en-US" altLang="ja-JP" smtClean="0"/>
              <a:t>1V/ns </a:t>
            </a:r>
            <a:r>
              <a:rPr lang="ja-JP" altLang="en-US" smtClean="0"/>
              <a:t>なら、</a:t>
            </a:r>
            <a:r>
              <a:rPr lang="en-US" altLang="ja-JP" smtClean="0"/>
              <a:t>1ns</a:t>
            </a:r>
            <a:r>
              <a:rPr lang="ja-JP" altLang="en-US" smtClean="0"/>
              <a:t>で</a:t>
            </a:r>
            <a:r>
              <a:rPr lang="en-US" altLang="ja-JP" smtClean="0"/>
              <a:t>1V</a:t>
            </a:r>
            <a:r>
              <a:rPr lang="ja-JP" altLang="en-US" smtClean="0"/>
              <a:t>立ち上がる。</a:t>
            </a:r>
          </a:p>
        </p:txBody>
      </p:sp>
      <p:sp>
        <p:nvSpPr>
          <p:cNvPr id="4" name="スライド番号プレースホルダ 3"/>
          <p:cNvSpPr>
            <a:spLocks noGrp="1"/>
          </p:cNvSpPr>
          <p:nvPr>
            <p:ph type="sldNum" sz="quarter" idx="5"/>
          </p:nvPr>
        </p:nvSpPr>
        <p:spPr/>
        <p:txBody>
          <a:bodyPr/>
          <a:lstStyle/>
          <a:p>
            <a:pPr>
              <a:defRPr/>
            </a:pPr>
            <a:fld id="{093CFA24-815E-4512-B37F-9E745CDE885C}" type="slidenum">
              <a:rPr lang="ja-JP" altLang="en-US" smtClean="0"/>
              <a:pPr>
                <a:defRPr/>
              </a:pPr>
              <a:t>19</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4" name="スライド番号プレースホルダ 3"/>
          <p:cNvSpPr>
            <a:spLocks noGrp="1"/>
          </p:cNvSpPr>
          <p:nvPr>
            <p:ph type="sldNum" sz="quarter" idx="5"/>
          </p:nvPr>
        </p:nvSpPr>
        <p:spPr/>
        <p:txBody>
          <a:bodyPr/>
          <a:lstStyle/>
          <a:p>
            <a:pPr>
              <a:defRPr/>
            </a:pPr>
            <a:fld id="{4B56BF49-44AE-47B7-84EC-2264591E78BF}" type="slidenum">
              <a:rPr lang="ja-JP" altLang="en-US" smtClean="0"/>
              <a:pPr>
                <a:defRPr/>
              </a:pPr>
              <a:t>20</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Slow</a:t>
            </a:r>
            <a:r>
              <a:rPr lang="ja-JP" altLang="en-US" smtClean="0"/>
              <a:t>の意味</a:t>
            </a:r>
            <a:endParaRPr lang="en-US" altLang="ja-JP" smtClean="0"/>
          </a:p>
          <a:p>
            <a:r>
              <a:rPr lang="en-US" altLang="ja-JP" smtClean="0"/>
              <a:t>PMT</a:t>
            </a:r>
            <a:r>
              <a:rPr lang="ja-JP" altLang="en-US" smtClean="0"/>
              <a:t>→プリアンプ→読み出しボードへといく信号はとても速いが、ここでの信号はそういった速いものではないことから</a:t>
            </a:r>
            <a:r>
              <a:rPr lang="en-US" altLang="ja-JP" smtClean="0"/>
              <a:t>Slow</a:t>
            </a:r>
            <a:r>
              <a:rPr lang="ja-JP" altLang="en-US" smtClean="0"/>
              <a:t>と名づけられている。</a:t>
            </a:r>
          </a:p>
        </p:txBody>
      </p:sp>
      <p:sp>
        <p:nvSpPr>
          <p:cNvPr id="31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480B5BB-FB90-44C5-A5A5-827F6F0D9806}" type="slidenum">
              <a:rPr lang="ja-JP" altLang="en-US" smtClean="0"/>
              <a:pPr>
                <a:defRPr/>
              </a:pPr>
              <a:t>22</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smtClean="0"/>
              <a:t>CTA-Japan </a:t>
            </a:r>
            <a:r>
              <a:rPr lang="ja-JP" altLang="en-US" smtClean="0"/>
              <a:t>では、</a:t>
            </a:r>
            <a:r>
              <a:rPr lang="en-US" altLang="ja-JP" smtClean="0"/>
              <a:t>PMT 7</a:t>
            </a:r>
            <a:r>
              <a:rPr lang="ja-JP" altLang="en-US" smtClean="0"/>
              <a:t>本を一つの束とし、省電力コッククロフト・ウォルトン型高圧回路（</a:t>
            </a:r>
            <a:r>
              <a:rPr lang="en-US" altLang="ja-JP" smtClean="0"/>
              <a:t>CW-HV</a:t>
            </a:r>
            <a:r>
              <a:rPr lang="ja-JP" altLang="en-US" smtClean="0"/>
              <a:t>）、プリアンプ、</a:t>
            </a:r>
            <a:r>
              <a:rPr lang="en-US" altLang="ja-JP" smtClean="0"/>
              <a:t>Slow-Control</a:t>
            </a:r>
            <a:r>
              <a:rPr lang="ja-JP" altLang="en-US" smtClean="0"/>
              <a:t>、高速読み出しエレクトロニクスを搭載した高性能な光検出器モジュールの開発を行っている。</a:t>
            </a:r>
            <a:endParaRPr lang="en-US" altLang="ja-JP" smtClean="0"/>
          </a:p>
          <a:p>
            <a:pPr eaLnBrk="1" hangingPunct="1"/>
            <a:r>
              <a:rPr lang="ja-JP" altLang="en-US" smtClean="0"/>
              <a:t>日本グループはこの光検出器モジュールの開発で、ＣＴＡ内で大きく貢献している。</a:t>
            </a:r>
            <a:endParaRPr lang="en-US" altLang="ja-JP" smtClean="0"/>
          </a:p>
          <a:p>
            <a:pPr eaLnBrk="1" hangingPunct="1"/>
            <a:r>
              <a:rPr lang="ja-JP" altLang="en-US" smtClean="0"/>
              <a:t>つまり、</a:t>
            </a:r>
            <a:r>
              <a:rPr lang="en-US" altLang="ja-JP" smtClean="0"/>
              <a:t>PMT</a:t>
            </a:r>
            <a:r>
              <a:rPr lang="ja-JP" altLang="en-US" smtClean="0"/>
              <a:t>で光を受光してから増幅、読み出しという一連の動作が可能であるということが、他国より評価を得ているところである。</a:t>
            </a:r>
          </a:p>
        </p:txBody>
      </p:sp>
      <p:sp>
        <p:nvSpPr>
          <p:cNvPr id="4" name="スライド番号プレースホルダ 3"/>
          <p:cNvSpPr>
            <a:spLocks noGrp="1"/>
          </p:cNvSpPr>
          <p:nvPr>
            <p:ph type="sldNum" sz="quarter" idx="5"/>
          </p:nvPr>
        </p:nvSpPr>
        <p:spPr/>
        <p:txBody>
          <a:bodyPr/>
          <a:lstStyle/>
          <a:p>
            <a:pPr>
              <a:defRPr/>
            </a:pPr>
            <a:fld id="{9EB73C39-3F9F-4361-88AA-1F26B020157F}" type="slidenum">
              <a:rPr lang="ja-JP" altLang="en-US" smtClean="0"/>
              <a:pPr>
                <a:defRPr/>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PMT</a:t>
            </a:r>
            <a:r>
              <a:rPr lang="ja-JP" altLang="en-US" smtClean="0"/>
              <a:t>は</a:t>
            </a:r>
            <a:r>
              <a:rPr lang="en-US" altLang="ja-JP" smtClean="0"/>
              <a:t>10</a:t>
            </a:r>
            <a:r>
              <a:rPr lang="ja-JP" altLang="en-US" smtClean="0"/>
              <a:t>年くらいのタイムスケールで使用されることを想定していて、</a:t>
            </a:r>
            <a:r>
              <a:rPr lang="en-US" altLang="ja-JP" smtClean="0"/>
              <a:t>CTA</a:t>
            </a:r>
            <a:r>
              <a:rPr lang="ja-JP" altLang="en-US" smtClean="0"/>
              <a:t>から</a:t>
            </a:r>
            <a:r>
              <a:rPr lang="en-US" altLang="ja-JP" smtClean="0"/>
              <a:t>10 </a:t>
            </a:r>
            <a:r>
              <a:rPr lang="ja-JP" altLang="en-US" smtClean="0"/>
              <a:t>年でゲイン低下率</a:t>
            </a:r>
            <a:r>
              <a:rPr lang="en-US" altLang="ja-JP" smtClean="0"/>
              <a:t>20 </a:t>
            </a:r>
            <a:r>
              <a:rPr lang="ja-JP" altLang="en-US" smtClean="0"/>
              <a:t>％以下というように要求されている。</a:t>
            </a:r>
            <a:r>
              <a:rPr lang="en-US" altLang="ja-JP" smtClean="0"/>
              <a:t>PMT</a:t>
            </a:r>
            <a:r>
              <a:rPr lang="ja-JP" altLang="en-US" smtClean="0"/>
              <a:t>は高いゲインで使用し続けると劣化してしまうので、ゲインをおさえて使用する必要性がある。</a:t>
            </a:r>
            <a:endParaRPr lang="en-US" altLang="ja-JP" smtClean="0"/>
          </a:p>
          <a:p>
            <a:endParaRPr lang="en-US" altLang="ja-JP" smtClean="0"/>
          </a:p>
          <a:p>
            <a:r>
              <a:rPr lang="ja-JP" altLang="en-US" smtClean="0"/>
              <a:t>量子効率曲線：</a:t>
            </a:r>
            <a:endParaRPr lang="en-US" altLang="ja-JP" smtClean="0"/>
          </a:p>
          <a:p>
            <a:r>
              <a:rPr lang="ja-JP" altLang="en-US" smtClean="0"/>
              <a:t>チェレンコフ光のピーク波長領域での</a:t>
            </a:r>
            <a:r>
              <a:rPr lang="en-US" altLang="ja-JP" smtClean="0"/>
              <a:t>PMT</a:t>
            </a:r>
            <a:r>
              <a:rPr lang="ja-JP" altLang="en-US" smtClean="0"/>
              <a:t>の量子効率は約</a:t>
            </a:r>
            <a:r>
              <a:rPr lang="en-US" altLang="ja-JP" smtClean="0"/>
              <a:t>35%</a:t>
            </a:r>
            <a:r>
              <a:rPr lang="ja-JP" altLang="en-US" smtClean="0"/>
              <a:t>なので、</a:t>
            </a:r>
            <a:r>
              <a:rPr lang="en-US" altLang="ja-JP" smtClean="0"/>
              <a:t>CTA</a:t>
            </a:r>
            <a:r>
              <a:rPr lang="ja-JP" altLang="en-US" smtClean="0"/>
              <a:t>の要求をクリアしている</a:t>
            </a:r>
            <a:endParaRPr lang="en-US" altLang="ja-JP" smtClean="0"/>
          </a:p>
          <a:p>
            <a:endParaRPr lang="en-US" altLang="ja-JP" smtClean="0"/>
          </a:p>
          <a:p>
            <a:r>
              <a:rPr lang="ja-JP" altLang="en-US" smtClean="0"/>
              <a:t>ラインフォーカス型ダイノードの特徴：</a:t>
            </a:r>
            <a:endParaRPr lang="en-US" altLang="ja-JP" smtClean="0"/>
          </a:p>
          <a:p>
            <a:r>
              <a:rPr lang="ja-JP" altLang="en-US" smtClean="0"/>
              <a:t>高速時間応答特性、時間分解能、パルスリニアリティに優れている。</a:t>
            </a:r>
            <a:endParaRPr lang="en-US" altLang="ja-JP" smtClean="0"/>
          </a:p>
          <a:p>
            <a:endParaRPr lang="en-US" altLang="ja-JP" smtClean="0"/>
          </a:p>
          <a:p>
            <a:r>
              <a:rPr lang="ja-JP" altLang="en-US" smtClean="0"/>
              <a:t>アフターパルス：</a:t>
            </a:r>
            <a:endParaRPr lang="en-US" altLang="ja-JP" smtClean="0"/>
          </a:p>
          <a:p>
            <a:r>
              <a:rPr lang="ja-JP" altLang="en-US" smtClean="0"/>
              <a:t>パルス計測を行うときに、信号に対応する出力パルスの後に観測される疑似パルスのこと。</a:t>
            </a:r>
            <a:endParaRPr lang="en-US" altLang="ja-JP" smtClean="0"/>
          </a:p>
          <a:p>
            <a:endParaRPr lang="en-US" altLang="ja-JP" smtClean="0"/>
          </a:p>
          <a:p>
            <a:r>
              <a:rPr lang="en-US" altLang="ja-JP" smtClean="0"/>
              <a:t>TTS(Transit Time Spread)</a:t>
            </a:r>
            <a:r>
              <a:rPr lang="ja-JP" altLang="en-US" smtClean="0"/>
              <a:t>：</a:t>
            </a:r>
            <a:endParaRPr lang="en-US" altLang="ja-JP" smtClean="0"/>
          </a:p>
          <a:p>
            <a:r>
              <a:rPr lang="ja-JP" altLang="en-US" smtClean="0"/>
              <a:t>光電面を単一光により全面照射したときの単一光電子パルスの走行時間のゆらぎのこと。</a:t>
            </a:r>
            <a:endParaRPr lang="en-US" altLang="ja-JP" smtClean="0"/>
          </a:p>
          <a:p>
            <a:r>
              <a:rPr lang="ja-JP" altLang="en-US" smtClean="0"/>
              <a:t>（光電子が光電面に入射してから出力されるまでにかかる時間をヒストグラムにしたときの</a:t>
            </a:r>
            <a:r>
              <a:rPr lang="en-US" altLang="ja-JP" smtClean="0"/>
              <a:t>FWHM</a:t>
            </a:r>
            <a:r>
              <a:rPr lang="ja-JP" altLang="en-US" smtClean="0"/>
              <a:t>に相当する。）</a:t>
            </a:r>
            <a:endParaRPr lang="en-US" altLang="ja-JP" smtClean="0"/>
          </a:p>
          <a:p>
            <a:endParaRPr lang="en-US" altLang="ja-JP" smtClean="0"/>
          </a:p>
          <a:p>
            <a:r>
              <a:rPr lang="ja-JP" altLang="en-US" smtClean="0">
                <a:latin typeface="ＭＳ Ｐゴシック" pitchFamily="50" charset="-128"/>
              </a:rPr>
              <a:t>開発状況：</a:t>
            </a:r>
            <a:endParaRPr lang="en-US" altLang="ja-JP" smtClean="0">
              <a:latin typeface="ＭＳ Ｐゴシック" pitchFamily="50" charset="-128"/>
            </a:endParaRPr>
          </a:p>
          <a:p>
            <a:r>
              <a:rPr lang="ja-JP" altLang="en-US" smtClean="0">
                <a:latin typeface="ＭＳ Ｐゴシック" pitchFamily="50" charset="-128"/>
              </a:rPr>
              <a:t>過去</a:t>
            </a:r>
            <a:r>
              <a:rPr lang="en-US" altLang="ja-JP" smtClean="0">
                <a:latin typeface="ＭＳ Ｐゴシック" pitchFamily="50" charset="-128"/>
              </a:rPr>
              <a:t>4</a:t>
            </a:r>
            <a:r>
              <a:rPr lang="ja-JP" altLang="en-US" smtClean="0">
                <a:latin typeface="ＭＳ Ｐゴシック" pitchFamily="50" charset="-128"/>
              </a:rPr>
              <a:t>年にわたる</a:t>
            </a:r>
            <a:r>
              <a:rPr lang="en-US" altLang="ja-JP" smtClean="0">
                <a:cs typeface="Arial" charset="0"/>
              </a:rPr>
              <a:t>PMT</a:t>
            </a:r>
            <a:r>
              <a:rPr lang="ja-JP" altLang="en-US" smtClean="0">
                <a:latin typeface="ＭＳ Ｐゴシック" pitchFamily="50" charset="-128"/>
              </a:rPr>
              <a:t>構造最適化の末、</a:t>
            </a:r>
            <a:r>
              <a:rPr lang="en-US" altLang="ja-JP" smtClean="0">
                <a:cs typeface="Arial" charset="0"/>
              </a:rPr>
              <a:t>CTA-LST</a:t>
            </a:r>
            <a:r>
              <a:rPr lang="ja-JP" altLang="en-US" smtClean="0">
                <a:latin typeface="ＭＳ Ｐゴシック" pitchFamily="50" charset="-128"/>
              </a:rPr>
              <a:t>の要求値を満たす</a:t>
            </a:r>
            <a:r>
              <a:rPr lang="en-US" altLang="ja-JP" smtClean="0">
                <a:cs typeface="Arial" charset="0"/>
              </a:rPr>
              <a:t>PMT(Hamamatsu R11920-100 )</a:t>
            </a:r>
            <a:r>
              <a:rPr lang="ja-JP" altLang="en-US" smtClean="0">
                <a:latin typeface="ＭＳ Ｐゴシック" pitchFamily="50" charset="-128"/>
              </a:rPr>
              <a:t>が完成</a:t>
            </a:r>
            <a:endParaRPr lang="en-US" altLang="ja-JP" smtClean="0">
              <a:latin typeface="ＭＳ Ｐゴシック" pitchFamily="50" charset="-128"/>
            </a:endParaRPr>
          </a:p>
          <a:p>
            <a:endParaRPr lang="ja-JP" altLang="en-US" smtClean="0">
              <a:latin typeface="ＭＳ Ｐゴシック" pitchFamily="50" charset="-128"/>
            </a:endParaRPr>
          </a:p>
          <a:p>
            <a:r>
              <a:rPr lang="ja-JP" altLang="en-US" u="sng" smtClean="0">
                <a:latin typeface="ＭＳ Ｐゴシック" pitchFamily="50" charset="-128"/>
                <a:ea typeface="Meiryo UI" pitchFamily="50" charset="-128"/>
                <a:cs typeface="Meiryo UI" pitchFamily="50" charset="-128"/>
              </a:rPr>
              <a:t>高圧回路仕様、性能</a:t>
            </a:r>
            <a:endParaRPr lang="en-US" altLang="ja-JP" u="sng" smtClean="0">
              <a:latin typeface="ＭＳ Ｐゴシック" pitchFamily="50" charset="-128"/>
              <a:ea typeface="Meiryo UI" pitchFamily="50" charset="-128"/>
              <a:cs typeface="Meiryo UI" pitchFamily="50" charset="-128"/>
            </a:endParaRPr>
          </a:p>
          <a:p>
            <a:pPr>
              <a:buClr>
                <a:schemeClr val="accent1"/>
              </a:buClr>
              <a:buFont typeface="Wingdings" pitchFamily="2" charset="2"/>
              <a:buChar char="Ø"/>
            </a:pPr>
            <a:r>
              <a:rPr lang="ja-JP" altLang="en-US" smtClean="0">
                <a:cs typeface="Arial" charset="0"/>
              </a:rPr>
              <a:t> </a:t>
            </a:r>
            <a:r>
              <a:rPr lang="en-US" altLang="ja-JP" smtClean="0">
                <a:cs typeface="Arial" charset="0"/>
              </a:rPr>
              <a:t>PCB3</a:t>
            </a:r>
            <a:r>
              <a:rPr lang="ja-JP" altLang="en-US" smtClean="0">
                <a:latin typeface="ＭＳ Ｐゴシック" pitchFamily="50" charset="-128"/>
                <a:cs typeface="Arial" charset="0"/>
              </a:rPr>
              <a:t>枚</a:t>
            </a:r>
            <a:r>
              <a:rPr lang="ja-JP" altLang="en-US" smtClean="0">
                <a:latin typeface="ＭＳ Ｐゴシック" pitchFamily="50" charset="-128"/>
                <a:ea typeface="Meiryo UI" pitchFamily="50" charset="-128"/>
                <a:cs typeface="Meiryo UI" pitchFamily="50" charset="-128"/>
              </a:rPr>
              <a:t>、</a:t>
            </a:r>
            <a:r>
              <a:rPr lang="en-US" altLang="ja-JP" smtClean="0">
                <a:cs typeface="Arial" charset="0"/>
              </a:rPr>
              <a:t>Cockcroft-Walton</a:t>
            </a:r>
            <a:r>
              <a:rPr lang="ja-JP" altLang="en-US" smtClean="0">
                <a:latin typeface="ＭＳ Ｐゴシック" pitchFamily="50" charset="-128"/>
                <a:cs typeface="Arial" charset="0"/>
              </a:rPr>
              <a:t>型</a:t>
            </a:r>
            <a:endParaRPr lang="en-US" altLang="ja-JP" smtClean="0">
              <a:latin typeface="ＭＳ Ｐゴシック" pitchFamily="50" charset="-128"/>
              <a:cs typeface="Arial" charset="0"/>
            </a:endParaRPr>
          </a:p>
          <a:p>
            <a:pPr>
              <a:buClr>
                <a:schemeClr val="accent1"/>
              </a:buClr>
              <a:buFont typeface="Wingdings" pitchFamily="2" charset="2"/>
              <a:buChar char="Ø"/>
            </a:pPr>
            <a:r>
              <a:rPr lang="ja-JP" altLang="en-US" smtClean="0">
                <a:latin typeface="ＭＳ Ｐゴシック" pitchFamily="50" charset="-128"/>
                <a:ea typeface="Meiryo UI" pitchFamily="50" charset="-128"/>
                <a:cs typeface="Meiryo UI" pitchFamily="50" charset="-128"/>
              </a:rPr>
              <a:t> 電圧分割</a:t>
            </a:r>
            <a:r>
              <a:rPr lang="en-US" altLang="ja-JP" smtClean="0">
                <a:latin typeface="ＭＳ Ｐゴシック" pitchFamily="50" charset="-128"/>
                <a:ea typeface="Meiryo UI" pitchFamily="50" charset="-128"/>
                <a:cs typeface="Meiryo UI" pitchFamily="50" charset="-128"/>
              </a:rPr>
              <a:t>  </a:t>
            </a:r>
            <a:r>
              <a:rPr lang="en-US" altLang="ja-JP" smtClean="0">
                <a:cs typeface="Arial" charset="0"/>
              </a:rPr>
              <a:t>300V(Zener):1:2:1:1:1:1:2:1 </a:t>
            </a:r>
          </a:p>
          <a:p>
            <a:pPr>
              <a:buClr>
                <a:schemeClr val="accent1"/>
              </a:buClr>
              <a:buFont typeface="Wingdings" pitchFamily="2" charset="2"/>
              <a:buChar char="Ø"/>
            </a:pPr>
            <a:r>
              <a:rPr lang="en-US" altLang="ja-JP" smtClean="0">
                <a:cs typeface="Arial" charset="0"/>
              </a:rPr>
              <a:t> </a:t>
            </a:r>
            <a:r>
              <a:rPr lang="ja-JP" altLang="en-US" smtClean="0">
                <a:latin typeface="ＭＳ Ｐゴシック" pitchFamily="50" charset="-128"/>
                <a:cs typeface="Arial" charset="0"/>
              </a:rPr>
              <a:t>消費電力</a:t>
            </a:r>
            <a:r>
              <a:rPr lang="en-US" altLang="ja-JP" smtClean="0">
                <a:cs typeface="Arial" charset="0"/>
              </a:rPr>
              <a:t>&lt;</a:t>
            </a:r>
            <a:r>
              <a:rPr lang="en-US" altLang="ja-JP" smtClean="0">
                <a:solidFill>
                  <a:srgbClr val="FFFF00"/>
                </a:solidFill>
                <a:cs typeface="Arial" charset="0"/>
              </a:rPr>
              <a:t>40</a:t>
            </a:r>
            <a:r>
              <a:rPr lang="en-US" altLang="ja-JP" smtClean="0">
                <a:cs typeface="Arial" charset="0"/>
              </a:rPr>
              <a:t> mW</a:t>
            </a:r>
          </a:p>
          <a:p>
            <a:pPr>
              <a:buClr>
                <a:schemeClr val="accent1"/>
              </a:buClr>
              <a:buFont typeface="Wingdings" pitchFamily="2" charset="2"/>
              <a:buChar char="Ø"/>
            </a:pPr>
            <a:r>
              <a:rPr lang="en-US" altLang="ja-JP" smtClean="0">
                <a:cs typeface="Arial" charset="0"/>
              </a:rPr>
              <a:t> </a:t>
            </a:r>
            <a:r>
              <a:rPr lang="ja-JP" altLang="en-US" smtClean="0">
                <a:latin typeface="ＭＳ Ｐゴシック" pitchFamily="50" charset="-128"/>
                <a:cs typeface="Arial" charset="0"/>
              </a:rPr>
              <a:t>高圧モニタ </a:t>
            </a:r>
            <a:r>
              <a:rPr lang="en-US" altLang="ja-JP" smtClean="0">
                <a:cs typeface="Arial" charset="0"/>
              </a:rPr>
              <a:t>(0~-1500)/1000 V</a:t>
            </a:r>
          </a:p>
        </p:txBody>
      </p:sp>
      <p:sp>
        <p:nvSpPr>
          <p:cNvPr id="4" name="スライド番号プレースホルダ 3"/>
          <p:cNvSpPr>
            <a:spLocks noGrp="1"/>
          </p:cNvSpPr>
          <p:nvPr>
            <p:ph type="sldNum" sz="quarter" idx="5"/>
          </p:nvPr>
        </p:nvSpPr>
        <p:spPr/>
        <p:txBody>
          <a:bodyPr/>
          <a:lstStyle/>
          <a:p>
            <a:pPr>
              <a:defRPr/>
            </a:pPr>
            <a:fld id="{CB087A02-C368-448F-B4B5-D1334508343F}" type="slidenum">
              <a:rPr lang="ja-JP" altLang="en-US" smtClean="0"/>
              <a:pPr>
                <a:defRPr/>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buFont typeface="Wingdings 3" pitchFamily="18" charset="2"/>
              <a:buNone/>
            </a:pPr>
            <a:r>
              <a:rPr lang="ja-JP" altLang="en-US" sz="1400" smtClean="0"/>
              <a:t>プリアンプの役割</a:t>
            </a:r>
            <a:r>
              <a:rPr lang="ja-JP" altLang="en-US" sz="1400" b="1" smtClean="0"/>
              <a:t>：</a:t>
            </a:r>
            <a:endParaRPr lang="en-US" altLang="ja-JP" sz="1400" b="1" smtClean="0"/>
          </a:p>
          <a:p>
            <a:pPr>
              <a:buFont typeface="Wingdings 3" pitchFamily="18" charset="2"/>
              <a:buNone/>
            </a:pPr>
            <a:r>
              <a:rPr lang="en-US" altLang="ja-JP" smtClean="0"/>
              <a:t>PMT </a:t>
            </a:r>
            <a:r>
              <a:rPr lang="ja-JP" altLang="en-US" smtClean="0"/>
              <a:t>の増幅率を補助する。</a:t>
            </a:r>
            <a:endParaRPr lang="en-US" altLang="ja-JP" smtClean="0"/>
          </a:p>
          <a:p>
            <a:pPr>
              <a:buFont typeface="Wingdings 3" pitchFamily="18" charset="2"/>
              <a:buNone/>
            </a:pPr>
            <a:r>
              <a:rPr lang="ja-JP" altLang="en-US" smtClean="0"/>
              <a:t>（</a:t>
            </a:r>
            <a:r>
              <a:rPr lang="en-US" altLang="ja-JP" smtClean="0"/>
              <a:t> PMT </a:t>
            </a:r>
            <a:r>
              <a:rPr lang="ja-JP" altLang="en-US" smtClean="0"/>
              <a:t>は常に夜光、星光にさらされている。そのため</a:t>
            </a:r>
            <a:r>
              <a:rPr lang="en-US" altLang="ja-JP" smtClean="0"/>
              <a:t>PMT </a:t>
            </a:r>
            <a:r>
              <a:rPr lang="ja-JP" altLang="en-US" smtClean="0"/>
              <a:t>の劣化を最小限にし、さらに安定したゲインで運転するために</a:t>
            </a:r>
            <a:r>
              <a:rPr lang="en-US" altLang="ja-JP" smtClean="0"/>
              <a:t>4×10</a:t>
            </a:r>
            <a:r>
              <a:rPr lang="en-US" altLang="ja-JP" baseline="30000" smtClean="0"/>
              <a:t>4</a:t>
            </a:r>
            <a:r>
              <a:rPr lang="en-US" altLang="ja-JP" smtClean="0"/>
              <a:t> </a:t>
            </a:r>
            <a:r>
              <a:rPr lang="ja-JP" altLang="en-US" smtClean="0"/>
              <a:t>というきわめて低いゲインで運用する。 ） </a:t>
            </a:r>
            <a:endParaRPr lang="en-US" altLang="ja-JP" smtClean="0"/>
          </a:p>
          <a:p>
            <a:pPr>
              <a:buFont typeface="Wingdings 3" pitchFamily="18" charset="2"/>
              <a:buNone/>
            </a:pPr>
            <a:endParaRPr lang="en-US" altLang="ja-JP" smtClean="0"/>
          </a:p>
          <a:p>
            <a:r>
              <a:rPr lang="ja-JP" altLang="en-US" smtClean="0"/>
              <a:t>エレクトロニクスに要求される仕様</a:t>
            </a:r>
            <a:endParaRPr lang="en-US" altLang="ja-JP" smtClean="0"/>
          </a:p>
          <a:p>
            <a:r>
              <a:rPr lang="ja-JP" altLang="en-US" smtClean="0"/>
              <a:t>・ダイナミックレンジ：</a:t>
            </a:r>
            <a:endParaRPr lang="en-US" altLang="ja-JP" smtClean="0"/>
          </a:p>
          <a:p>
            <a:r>
              <a:rPr lang="ja-JP" altLang="en-US" smtClean="0"/>
              <a:t>望遠鏡のエネルギーレンジが</a:t>
            </a:r>
            <a:r>
              <a:rPr lang="en-US" altLang="ja-JP" smtClean="0"/>
              <a:t>25GeV〜1TeV</a:t>
            </a:r>
            <a:r>
              <a:rPr lang="ja-JP" altLang="en-US" smtClean="0"/>
              <a:t>程度であること、そしてチェレンコフ光が</a:t>
            </a:r>
            <a:r>
              <a:rPr lang="en-US" altLang="ja-JP" smtClean="0"/>
              <a:t>1</a:t>
            </a:r>
            <a:r>
              <a:rPr lang="ja-JP" altLang="en-US" smtClean="0"/>
              <a:t>本の</a:t>
            </a:r>
            <a:r>
              <a:rPr lang="en-US" altLang="ja-JP" smtClean="0"/>
              <a:t>PMT</a:t>
            </a:r>
            <a:r>
              <a:rPr lang="ja-JP" altLang="en-US" smtClean="0"/>
              <a:t>に偶然集中する事を考えて、</a:t>
            </a:r>
            <a:r>
              <a:rPr lang="en-US" altLang="ja-JP" smtClean="0"/>
              <a:t>3000</a:t>
            </a:r>
            <a:r>
              <a:rPr lang="ja-JP" altLang="en-US" smtClean="0"/>
              <a:t>倍のダイナミックレンジを持たせる事が必要。</a:t>
            </a:r>
            <a:endParaRPr lang="en-US" altLang="ja-JP" smtClean="0"/>
          </a:p>
          <a:p>
            <a:r>
              <a:rPr lang="ja-JP" altLang="en-US" smtClean="0"/>
              <a:t>・高速性：</a:t>
            </a:r>
            <a:endParaRPr lang="en-US" altLang="ja-JP" smtClean="0"/>
          </a:p>
          <a:p>
            <a:r>
              <a:rPr lang="en-US" altLang="ja-JP" smtClean="0"/>
              <a:t>1</a:t>
            </a:r>
            <a:r>
              <a:rPr lang="ja-JP" altLang="en-US" smtClean="0"/>
              <a:t>本当たりの夜光のレートが数</a:t>
            </a:r>
            <a:r>
              <a:rPr lang="en-US" altLang="ja-JP" smtClean="0"/>
              <a:t>10MHz</a:t>
            </a:r>
            <a:r>
              <a:rPr lang="ja-JP" altLang="en-US" smtClean="0"/>
              <a:t>程度になる事が予想される。その中で本当の信号が来た場合には、隣接する数本の</a:t>
            </a:r>
            <a:r>
              <a:rPr lang="en-US" altLang="ja-JP" smtClean="0"/>
              <a:t>PMT</a:t>
            </a:r>
            <a:r>
              <a:rPr lang="ja-JP" altLang="en-US" smtClean="0"/>
              <a:t>が同時にヒットする。そのコインシデンスを正確に調べるために、</a:t>
            </a:r>
            <a:r>
              <a:rPr lang="en-US" altLang="ja-JP" smtClean="0"/>
              <a:t>PMT</a:t>
            </a:r>
            <a:r>
              <a:rPr lang="ja-JP" altLang="en-US" smtClean="0"/>
              <a:t>からの信号の時間幅は</a:t>
            </a:r>
            <a:r>
              <a:rPr lang="en-US" altLang="ja-JP" smtClean="0"/>
              <a:t>2.3nsec</a:t>
            </a:r>
            <a:r>
              <a:rPr lang="ja-JP" altLang="en-US" smtClean="0"/>
              <a:t>に調整してある。この様な速い信号を扱うため、使用するオペアンプの帯域幅は</a:t>
            </a:r>
            <a:r>
              <a:rPr lang="en-US" altLang="ja-JP" smtClean="0"/>
              <a:t>300MHz</a:t>
            </a:r>
            <a:r>
              <a:rPr lang="ja-JP" altLang="en-US" smtClean="0"/>
              <a:t>以上必要。</a:t>
            </a:r>
            <a:endParaRPr lang="en-US" altLang="ja-JP" smtClean="0"/>
          </a:p>
          <a:p>
            <a:r>
              <a:rPr lang="ja-JP" altLang="en-US" smtClean="0"/>
              <a:t>・消費電力：</a:t>
            </a:r>
            <a:endParaRPr lang="en-US" altLang="ja-JP" smtClean="0"/>
          </a:p>
          <a:p>
            <a:r>
              <a:rPr lang="en-US" altLang="ja-JP" smtClean="0"/>
              <a:t>1</a:t>
            </a:r>
            <a:r>
              <a:rPr lang="ja-JP" altLang="en-US" smtClean="0"/>
              <a:t>台当たり～２千本の</a:t>
            </a:r>
            <a:r>
              <a:rPr lang="en-US" altLang="ja-JP" smtClean="0"/>
              <a:t>PMT</a:t>
            </a:r>
            <a:r>
              <a:rPr lang="ja-JP" altLang="en-US" smtClean="0"/>
              <a:t>を使用しており、それぞれにエレクトロニクスが存在する。低消費電力を心がけない限り、発熱で回路が壊れるおそれがある。</a:t>
            </a:r>
            <a:endParaRPr lang="en-US" altLang="ja-JP" smtClean="0"/>
          </a:p>
          <a:p>
            <a:endParaRPr lang="en-US" altLang="ja-JP" smtClean="0"/>
          </a:p>
          <a:p>
            <a:r>
              <a:rPr lang="ja-JP" altLang="en-US" smtClean="0"/>
              <a:t>そのため、我々は今までにない超高速で低消費電力のエレクトロニクスを開発している。</a:t>
            </a:r>
            <a:endParaRPr lang="en-US" altLang="ja-JP" smtClean="0"/>
          </a:p>
        </p:txBody>
      </p:sp>
      <p:sp>
        <p:nvSpPr>
          <p:cNvPr id="4" name="スライド番号プレースホルダ 3"/>
          <p:cNvSpPr>
            <a:spLocks noGrp="1"/>
          </p:cNvSpPr>
          <p:nvPr>
            <p:ph type="sldNum" sz="quarter" idx="5"/>
          </p:nvPr>
        </p:nvSpPr>
        <p:spPr/>
        <p:txBody>
          <a:bodyPr/>
          <a:lstStyle/>
          <a:p>
            <a:pPr>
              <a:defRPr/>
            </a:pPr>
            <a:fld id="{17D2C2BA-E07C-4D70-B08D-E5B14AD3B524}" type="slidenum">
              <a:rPr lang="ja-JP" altLang="en-US" smtClean="0"/>
              <a:pPr>
                <a:defRPr/>
              </a:pPr>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Gascon</a:t>
            </a:r>
            <a:r>
              <a:rPr lang="ja-JP" altLang="en-US" smtClean="0"/>
              <a:t>プリアンプの試験理由</a:t>
            </a:r>
            <a:endParaRPr lang="en-US" altLang="ja-JP" smtClean="0"/>
          </a:p>
          <a:p>
            <a:endParaRPr lang="en-US" altLang="ja-JP" smtClean="0"/>
          </a:p>
          <a:p>
            <a:r>
              <a:rPr lang="en-US" altLang="ja-JP" smtClean="0"/>
              <a:t>CTA</a:t>
            </a:r>
            <a:r>
              <a:rPr lang="ja-JP" altLang="en-US" smtClean="0"/>
              <a:t>の電力要求値が厳しく、現在使用中の</a:t>
            </a:r>
            <a:r>
              <a:rPr lang="en-US" altLang="ja-JP" smtClean="0"/>
              <a:t>LEE-39+</a:t>
            </a:r>
            <a:r>
              <a:rPr lang="ja-JP" altLang="en-US" smtClean="0"/>
              <a:t>よりさらに低消費電力化する必要が出てきた。</a:t>
            </a:r>
            <a:br>
              <a:rPr lang="ja-JP" altLang="en-US" smtClean="0"/>
            </a:br>
            <a:r>
              <a:rPr lang="ja-JP" altLang="en-US" smtClean="0"/>
              <a:t>そこで、去年の春の会議で</a:t>
            </a:r>
            <a:r>
              <a:rPr lang="en-US" altLang="ja-JP" smtClean="0"/>
              <a:t>Gascon</a:t>
            </a:r>
            <a:r>
              <a:rPr lang="ja-JP" altLang="en-US" smtClean="0"/>
              <a:t>の方から改良した</a:t>
            </a:r>
            <a:r>
              <a:rPr lang="en-US" altLang="ja-JP" smtClean="0"/>
              <a:t>ASIC</a:t>
            </a:r>
            <a:r>
              <a:rPr lang="ja-JP" altLang="en-US" smtClean="0"/>
              <a:t>の結果が報告され、性能が</a:t>
            </a:r>
            <a:r>
              <a:rPr lang="en-US" altLang="ja-JP" smtClean="0"/>
              <a:t>CTA</a:t>
            </a:r>
            <a:r>
              <a:rPr lang="ja-JP" altLang="en-US" smtClean="0"/>
              <a:t>で使えるレベルになってきた。</a:t>
            </a:r>
            <a:endParaRPr lang="en-US" altLang="ja-JP" smtClean="0"/>
          </a:p>
          <a:p>
            <a:r>
              <a:rPr lang="en-US" altLang="ja-JP" smtClean="0"/>
              <a:t>ASIC</a:t>
            </a:r>
            <a:r>
              <a:rPr lang="ja-JP" altLang="en-US" smtClean="0"/>
              <a:t>なので、市販アンプよりも低消費電力化できる長所がある。</a:t>
            </a:r>
            <a:br>
              <a:rPr lang="ja-JP" altLang="en-US" smtClean="0"/>
            </a:br>
            <a:r>
              <a:rPr lang="en-US" altLang="ja-JP" smtClean="0"/>
              <a:t/>
            </a:r>
            <a:br>
              <a:rPr lang="en-US" altLang="ja-JP" smtClean="0"/>
            </a:br>
            <a:r>
              <a:rPr lang="ja-JP" altLang="en-US" smtClean="0"/>
              <a:t>そこで、手嶋さんが、</a:t>
            </a:r>
            <a:r>
              <a:rPr lang="en-US" altLang="ja-JP" smtClean="0"/>
              <a:t>Gascon</a:t>
            </a:r>
            <a:r>
              <a:rPr lang="ja-JP" altLang="en-US" smtClean="0"/>
              <a:t>とコンタクトをとり、日本でもテストしたいと伝え、サンプル品が日本に届き、テストしているという流れ。</a:t>
            </a:r>
            <a:br>
              <a:rPr lang="ja-JP" altLang="en-US" smtClean="0"/>
            </a:br>
            <a:r>
              <a:rPr lang="ja-JP" altLang="en-US" smtClean="0"/>
              <a:t>日本でテストした結果は、</a:t>
            </a:r>
            <a:r>
              <a:rPr lang="en-US" altLang="ja-JP" smtClean="0"/>
              <a:t>ASIC</a:t>
            </a:r>
            <a:r>
              <a:rPr lang="ja-JP" altLang="en-US" smtClean="0"/>
              <a:t>の改良に反映され、</a:t>
            </a:r>
            <a:r>
              <a:rPr lang="en-US" altLang="ja-JP" smtClean="0"/>
              <a:t>CTA</a:t>
            </a:r>
            <a:r>
              <a:rPr lang="ja-JP" altLang="en-US" smtClean="0"/>
              <a:t>に最適化していく。</a:t>
            </a:r>
            <a:endParaRPr lang="en-US" altLang="ja-JP" smtClean="0"/>
          </a:p>
          <a:p>
            <a:r>
              <a:rPr lang="en-US" altLang="ja-JP" smtClean="0"/>
              <a:t/>
            </a:r>
            <a:br>
              <a:rPr lang="en-US" altLang="ja-JP" smtClean="0"/>
            </a:br>
            <a:r>
              <a:rPr lang="ja-JP" altLang="en-US" smtClean="0"/>
              <a:t>実際に建設する望遠鏡では、市販アンプではなく、</a:t>
            </a:r>
            <a:r>
              <a:rPr lang="en-US" altLang="ja-JP" smtClean="0"/>
              <a:t>Gascon</a:t>
            </a:r>
            <a:r>
              <a:rPr lang="ja-JP" altLang="en-US" smtClean="0"/>
              <a:t>設計アンプが本採用される可能性が高い。</a:t>
            </a:r>
            <a:br>
              <a:rPr lang="ja-JP" altLang="en-US" smtClean="0"/>
            </a:br>
            <a:r>
              <a:rPr lang="en-US" altLang="ja-JP" smtClean="0"/>
              <a:t>(LST</a:t>
            </a:r>
            <a:r>
              <a:rPr lang="ja-JP" altLang="en-US" smtClean="0"/>
              <a:t>だけではなく、</a:t>
            </a:r>
            <a:r>
              <a:rPr lang="en-US" altLang="ja-JP" smtClean="0"/>
              <a:t>MST</a:t>
            </a:r>
            <a:r>
              <a:rPr lang="ja-JP" altLang="en-US" smtClean="0"/>
              <a:t>でも採用される可能性は高い。</a:t>
            </a:r>
            <a:r>
              <a:rPr lang="en-US" altLang="ja-JP" smtClean="0"/>
              <a:t>)</a:t>
            </a:r>
            <a:r>
              <a:rPr lang="ja-JP" altLang="en-US" smtClean="0"/>
              <a:t/>
            </a:r>
            <a:br>
              <a:rPr lang="ja-JP" altLang="en-US" smtClean="0"/>
            </a:br>
            <a:r>
              <a:rPr lang="ja-JP" altLang="en-US" smtClean="0"/>
              <a:t>従って、日本グループの試験結果は、重要な意味を持ち、試験を急ぐ必要がある。</a:t>
            </a:r>
            <a:endParaRPr lang="en-US" altLang="ja-JP" smtClean="0"/>
          </a:p>
          <a:p>
            <a:r>
              <a:rPr lang="ja-JP" altLang="en-US" smtClean="0"/>
              <a:t>日本以外では、</a:t>
            </a:r>
            <a:r>
              <a:rPr lang="en-US" altLang="ja-JP" smtClean="0"/>
              <a:t>NECTAR</a:t>
            </a:r>
            <a:r>
              <a:rPr lang="ja-JP" altLang="en-US" smtClean="0"/>
              <a:t>グループの人達も試験していますので、</a:t>
            </a:r>
            <a:r>
              <a:rPr lang="en-US" altLang="ja-JP" smtClean="0"/>
              <a:t>NECTAR</a:t>
            </a:r>
            <a:r>
              <a:rPr lang="ja-JP" altLang="en-US" smtClean="0"/>
              <a:t>グループよりも早く、日本グループが結果を出すことによって、日本の貢献度が上がる。</a:t>
            </a:r>
          </a:p>
        </p:txBody>
      </p:sp>
      <p:sp>
        <p:nvSpPr>
          <p:cNvPr id="4" name="スライド番号プレースホルダ 3"/>
          <p:cNvSpPr>
            <a:spLocks noGrp="1"/>
          </p:cNvSpPr>
          <p:nvPr>
            <p:ph type="sldNum" sz="quarter" idx="5"/>
          </p:nvPr>
        </p:nvSpPr>
        <p:spPr/>
        <p:txBody>
          <a:bodyPr/>
          <a:lstStyle/>
          <a:p>
            <a:pPr>
              <a:defRPr/>
            </a:pPr>
            <a:fld id="{669218C1-3FB5-440E-8D93-A6E20BC6C338}" type="slidenum">
              <a:rPr lang="ja-JP" altLang="en-US" smtClean="0"/>
              <a:pPr>
                <a:defRPr/>
              </a:pPr>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C4DAFA68-50B2-431A-95E5-615E39684659}" type="slidenum">
              <a:rPr lang="ja-JP" altLang="en-US" smtClean="0"/>
              <a:pPr>
                <a:def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当面、水を流しての実験は予定していない。（プレートの温度を上げる程の熱源がないのも理由）</a:t>
            </a:r>
            <a:br>
              <a:rPr lang="ja-JP" altLang="en-US" smtClean="0"/>
            </a:br>
            <a:r>
              <a:rPr lang="ja-JP" altLang="en-US" smtClean="0"/>
              <a:t/>
            </a:r>
            <a:br>
              <a:rPr lang="ja-JP" altLang="en-US" smtClean="0"/>
            </a:br>
            <a:r>
              <a:rPr lang="ja-JP" altLang="en-US" smtClean="0"/>
              <a:t>実験では擬似ＤＲＳ４ボードの熱拡散が冷却部品を付ける事で抑えられることを確認する。</a:t>
            </a:r>
            <a:br>
              <a:rPr lang="ja-JP" altLang="en-US" smtClean="0"/>
            </a:br>
            <a:r>
              <a:rPr lang="ja-JP" altLang="en-US" smtClean="0"/>
              <a:t>測定は温度センサー（サーミスタ）と</a:t>
            </a:r>
            <a:r>
              <a:rPr lang="en-US" altLang="ja-JP" smtClean="0"/>
              <a:t>IR</a:t>
            </a:r>
            <a:r>
              <a:rPr lang="ja-JP" altLang="en-US" smtClean="0"/>
              <a:t>カメラ（撮影）で行う。</a:t>
            </a:r>
            <a:br>
              <a:rPr lang="ja-JP" altLang="en-US" smtClean="0"/>
            </a:br>
            <a:r>
              <a:rPr lang="ja-JP" altLang="en-US" smtClean="0"/>
              <a:t/>
            </a:r>
            <a:br>
              <a:rPr lang="ja-JP" altLang="en-US" smtClean="0"/>
            </a:br>
            <a:r>
              <a:rPr lang="ja-JP" altLang="en-US" smtClean="0"/>
              <a:t>擬似ＤＲＳ４ボードの熱源は１００</a:t>
            </a:r>
            <a:r>
              <a:rPr lang="en-US" altLang="ja-JP" smtClean="0"/>
              <a:t>Ω</a:t>
            </a:r>
            <a:r>
              <a:rPr lang="ja-JP" altLang="en-US" smtClean="0"/>
              <a:t>のチップ抵抗で以下の様な構成（使用数）になっている。</a:t>
            </a:r>
            <a:br>
              <a:rPr lang="ja-JP" altLang="en-US" smtClean="0"/>
            </a:br>
            <a:r>
              <a:rPr lang="en-US" altLang="ja-JP" smtClean="0"/>
              <a:t>AMP : (100Ω/ 3) x7</a:t>
            </a:r>
            <a:br>
              <a:rPr lang="en-US" altLang="ja-JP" smtClean="0"/>
            </a:br>
            <a:r>
              <a:rPr lang="en-US" altLang="ja-JP" smtClean="0"/>
              <a:t>DRS4: (100Ω/ 1) x8</a:t>
            </a:r>
            <a:br>
              <a:rPr lang="en-US" altLang="ja-JP" smtClean="0"/>
            </a:br>
            <a:r>
              <a:rPr lang="en-US" altLang="ja-JP" smtClean="0"/>
              <a:t>FADC: (100Ω/ 4)</a:t>
            </a:r>
            <a:br>
              <a:rPr lang="en-US" altLang="ja-JP" smtClean="0"/>
            </a:br>
            <a:r>
              <a:rPr lang="en-US" altLang="ja-JP" smtClean="0"/>
              <a:t>FPGA: (100Ω/16)</a:t>
            </a:r>
            <a:br>
              <a:rPr lang="en-US" altLang="ja-JP" smtClean="0"/>
            </a:br>
            <a:r>
              <a:rPr lang="en-US" altLang="ja-JP" smtClean="0"/>
              <a:t>GLAN: (100Ω/ 7)</a:t>
            </a:r>
            <a:br>
              <a:rPr lang="en-US" altLang="ja-JP" smtClean="0"/>
            </a:br>
            <a:r>
              <a:rPr lang="en-US" altLang="ja-JP" smtClean="0"/>
              <a:t>RAM : (100Ω/ 7)</a:t>
            </a:r>
            <a:br>
              <a:rPr lang="en-US" altLang="ja-JP" smtClean="0"/>
            </a:br>
            <a:r>
              <a:rPr lang="ja-JP" altLang="en-US" smtClean="0"/>
              <a:t>（実際は部品が無いので</a:t>
            </a:r>
            <a:r>
              <a:rPr lang="en-US" altLang="ja-JP" smtClean="0"/>
              <a:t>AMP, DRS4</a:t>
            </a:r>
            <a:r>
              <a:rPr lang="ja-JP" altLang="en-US" smtClean="0"/>
              <a:t>は</a:t>
            </a:r>
            <a:r>
              <a:rPr lang="en-US" altLang="ja-JP" smtClean="0"/>
              <a:t>4ch</a:t>
            </a:r>
            <a:r>
              <a:rPr lang="ja-JP" altLang="en-US" smtClean="0"/>
              <a:t>しか実装していない。：１００</a:t>
            </a:r>
            <a:r>
              <a:rPr lang="en-US" altLang="ja-JP" smtClean="0"/>
              <a:t>Ω/</a:t>
            </a:r>
            <a:r>
              <a:rPr lang="ja-JP" altLang="en-US" smtClean="0"/>
              <a:t>５０）</a:t>
            </a:r>
            <a:br>
              <a:rPr lang="ja-JP" altLang="en-US" smtClean="0"/>
            </a:br>
            <a:r>
              <a:rPr lang="ja-JP" altLang="en-US" smtClean="0"/>
              <a:t/>
            </a:r>
            <a:br>
              <a:rPr lang="ja-JP" altLang="en-US" smtClean="0"/>
            </a:br>
            <a:r>
              <a:rPr lang="ja-JP" altLang="en-US" smtClean="0"/>
              <a:t>この構成で供給電圧を５Ｖにしたとき、消費電力＝ </a:t>
            </a:r>
            <a:r>
              <a:rPr lang="en-US" altLang="ja-JP" smtClean="0"/>
              <a:t>5x5/(100/50) = 12.5W </a:t>
            </a:r>
            <a:endParaRPr lang="ja-JP" altLang="en-US" smtClean="0"/>
          </a:p>
        </p:txBody>
      </p:sp>
      <p:sp>
        <p:nvSpPr>
          <p:cNvPr id="4" name="スライド番号プレースホルダ 3"/>
          <p:cNvSpPr>
            <a:spLocks noGrp="1"/>
          </p:cNvSpPr>
          <p:nvPr>
            <p:ph type="sldNum" sz="quarter" idx="5"/>
          </p:nvPr>
        </p:nvSpPr>
        <p:spPr/>
        <p:txBody>
          <a:bodyPr/>
          <a:lstStyle/>
          <a:p>
            <a:pPr>
              <a:defRPr/>
            </a:pPr>
            <a:fld id="{E75488B8-0100-4DD9-84F9-94134A0516E6}" type="slidenum">
              <a:rPr lang="ja-JP" altLang="en-US" smtClean="0"/>
              <a:pPr>
                <a:defRPr/>
              </a:pPr>
              <a:t>10</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TeV </a:t>
            </a:r>
            <a:r>
              <a:rPr lang="ja-JP" altLang="en-US" smtClean="0"/>
              <a:t>ガンマ線観測を行う解像型チェレンコフ望遠鏡は、反射鏡によって集光されたチェレンコフ光を、光電子増倍管</a:t>
            </a:r>
            <a:r>
              <a:rPr lang="en-US" altLang="ja-JP" smtClean="0"/>
              <a:t>(PMT) </a:t>
            </a:r>
            <a:r>
              <a:rPr lang="ja-JP" altLang="en-US" smtClean="0"/>
              <a:t>による焦点面カメラによって撮像を行う。</a:t>
            </a:r>
            <a:endParaRPr lang="en-US" altLang="ja-JP" smtClean="0"/>
          </a:p>
          <a:p>
            <a:r>
              <a:rPr lang="ja-JP" altLang="en-US" smtClean="0"/>
              <a:t>現在では、ステレオ観測、高速電子回路などの技術を用いた望遠鏡により、銀河系内外において</a:t>
            </a:r>
            <a:r>
              <a:rPr lang="en-US" altLang="ja-JP" smtClean="0"/>
              <a:t>TeV </a:t>
            </a:r>
            <a:r>
              <a:rPr lang="ja-JP" altLang="en-US" smtClean="0"/>
              <a:t>領域では</a:t>
            </a:r>
            <a:r>
              <a:rPr lang="en-US" altLang="ja-JP" smtClean="0"/>
              <a:t>100</a:t>
            </a:r>
            <a:r>
              <a:rPr lang="ja-JP" altLang="en-US" smtClean="0"/>
              <a:t>を越える高エネルギーガンマ線源が発見されている。</a:t>
            </a:r>
          </a:p>
        </p:txBody>
      </p:sp>
      <p:sp>
        <p:nvSpPr>
          <p:cNvPr id="4" name="スライド番号プレースホルダ 3"/>
          <p:cNvSpPr>
            <a:spLocks noGrp="1"/>
          </p:cNvSpPr>
          <p:nvPr>
            <p:ph type="sldNum" sz="quarter" idx="5"/>
          </p:nvPr>
        </p:nvSpPr>
        <p:spPr/>
        <p:txBody>
          <a:bodyPr/>
          <a:lstStyle/>
          <a:p>
            <a:pPr>
              <a:defRPr/>
            </a:pPr>
            <a:fld id="{51DD26CD-7B54-4F56-9D47-580DAF6C2D22}" type="slidenum">
              <a:rPr lang="ja-JP" altLang="en-US" smtClean="0"/>
              <a:pPr>
                <a:defRPr/>
              </a:pPr>
              <a:t>13</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D7DD27-CF52-4B06-9B4B-AD77A935DC7C}" type="slidenum">
              <a:rPr lang="ja-JP" altLang="en-US" smtClean="0"/>
              <a:pPr>
                <a:defRPr/>
              </a:pPr>
              <a:t>14</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ja-JP" altLang="en-US"/>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ja-JP" altLang="en-US"/>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ja-JP" altLang="en-US"/>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ja-JP" altLang="en-US"/>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ja-JP" altLang="en-US"/>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ja-JP" altLang="en-US"/>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ja-JP" altLang="en-US"/>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ja-JP" altLang="en-US"/>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ja-JP" altLang="en-US"/>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ja-JP" altLang="en-US"/>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ja-JP" altLang="en-US"/>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ja-JP" altLang="en-US"/>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ja-JP" altLang="en-US"/>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ja-JP" altLang="en-US"/>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ja-JP" altLang="en-US"/>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ja-JP" altLang="en-US"/>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ja-JP" altLang="en-US"/>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ja-JP" altLang="en-US"/>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ja-JP" altLang="en-US"/>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ja-JP" altLang="en-US"/>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ja-JP" altLang="en-US"/>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ja-JP" altLang="en-US"/>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ja-JP" altLang="en-US"/>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ja-JP" altLang="en-US"/>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ja-JP" altLang="en-US"/>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ja-JP" altLang="en-US"/>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ja-JP" altLang="en-US"/>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ja-JP" altLang="en-US"/>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ja-JP" altLang="en-US"/>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ja-JP" altLang="en-US"/>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ja-JP" altLang="en-US"/>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ja-JP" altLang="en-US"/>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ja-JP" altLang="en-US"/>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ja-JP" altLang="en-US"/>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ja-JP" altLang="en-US"/>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ja-JP" altLang="en-US"/>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ja-JP" altLang="en-US"/>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ja-JP" altLang="en-US"/>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ja-JP" altLang="en-US"/>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ja-JP" altLang="en-US"/>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ja-JP" altLang="en-US"/>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ja-JP" altLang="en-US"/>
                        </a:p>
                      </p:txBody>
                    </p:sp>
                    <p:grpSp>
                      <p:nvGrpSpPr>
                        <p:cNvPr id="79" name="Group 51"/>
                        <p:cNvGrpSpPr>
                          <a:grpSpLocks/>
                        </p:cNvGrpSpPr>
                        <p:nvPr userDrawn="1"/>
                      </p:nvGrpSpPr>
                      <p:grpSpPr bwMode="auto">
                        <a:xfrm>
                          <a:off x="0" y="1812"/>
                          <a:ext cx="3672" cy="2049"/>
                          <a:chOff x="5" y="1816"/>
                          <a:chExt cx="3672" cy="2049"/>
                        </a:xfrm>
                      </p:grpSpPr>
                      <p:sp>
                        <p:nvSpPr>
                          <p:cNvPr id="116" name="Oval 52"/>
                          <p:cNvSpPr>
                            <a:spLocks noChangeArrowheads="1"/>
                          </p:cNvSpPr>
                          <p:nvPr userDrawn="1"/>
                        </p:nvSpPr>
                        <p:spPr bwMode="hidden">
                          <a:xfrm rot="-2819839">
                            <a:off x="1553" y="2863"/>
                            <a:ext cx="161" cy="280"/>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2" name="Oval 58"/>
                          <p:cNvSpPr>
                            <a:spLocks noChangeArrowheads="1"/>
                          </p:cNvSpPr>
                          <p:nvPr userDrawn="1"/>
                        </p:nvSpPr>
                        <p:spPr bwMode="hidden">
                          <a:xfrm rot="-2819839">
                            <a:off x="1164" y="1859"/>
                            <a:ext cx="1167" cy="2094"/>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4" name="Oval 60"/>
                          <p:cNvSpPr>
                            <a:spLocks noChangeArrowheads="1"/>
                          </p:cNvSpPr>
                          <p:nvPr userDrawn="1"/>
                        </p:nvSpPr>
                        <p:spPr bwMode="hidden">
                          <a:xfrm rot="-2819839">
                            <a:off x="1006" y="1530"/>
                            <a:ext cx="1563" cy="2696"/>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5" name="Oval 61"/>
                          <p:cNvSpPr>
                            <a:spLocks noChangeArrowheads="1"/>
                          </p:cNvSpPr>
                          <p:nvPr userDrawn="1"/>
                        </p:nvSpPr>
                        <p:spPr bwMode="hidden">
                          <a:xfrm rot="-2819839">
                            <a:off x="941" y="1351"/>
                            <a:ext cx="1711" cy="3016"/>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27" name="Oval 63"/>
                          <p:cNvSpPr>
                            <a:spLocks noChangeArrowheads="1"/>
                          </p:cNvSpPr>
                          <p:nvPr userDrawn="1"/>
                        </p:nvSpPr>
                        <p:spPr bwMode="hidden">
                          <a:xfrm rot="-2780025">
                            <a:off x="825" y="996"/>
                            <a:ext cx="2049" cy="3672"/>
                          </a:xfrm>
                          <a:prstGeom prst="ellipse">
                            <a:avLst/>
                          </a:prstGeom>
                          <a:noFill/>
                          <a:ln w="9525">
                            <a:solidFill>
                              <a:schemeClr val="accent2"/>
                            </a:solidFill>
                            <a:round/>
                            <a:headEnd/>
                            <a:tailEnd/>
                          </a:ln>
                          <a:effectLst/>
                        </p:spPr>
                        <p:txBody>
                          <a:bodyPr wrap="none" anchor="ctr"/>
                          <a:lstStyle/>
                          <a:p>
                            <a:pPr>
                              <a:defRPr/>
                            </a:pPr>
                            <a:endParaRPr lang="ja-JP" altLang="en-US"/>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ja-JP" altLang="en-US"/>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ja-JP" altLang="en-US"/>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ja-JP" altLang="en-US"/>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ja-JP" altLang="en-US"/>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ja-JP" altLang="en-US"/>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ja-JP" altLang="en-US"/>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ja-JP" altLang="en-US"/>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ja-JP" altLang="en-US"/>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ja-JP" altLang="en-US"/>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ja-JP" altLang="en-US"/>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ja-JP" altLang="en-US"/>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ja-JP" altLang="en-US"/>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ja-JP" altLang="en-US"/>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ja-JP" altLang="en-US"/>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ja-JP" altLang="en-US"/>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ja-JP" altLang="en-US"/>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ja-JP" altLang="en-US"/>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ja-JP" altLang="en-US"/>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ja-JP" altLang="en-US"/>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ja-JP" altLang="en-US"/>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ja-JP" altLang="en-US"/>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ja-JP" altLang="en-US"/>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ja-JP" altLang="en-US"/>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ja-JP" altLang="en-US"/>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ja-JP" altLang="en-US"/>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ja-JP" altLang="en-US"/>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ja-JP" altLang="en-US"/>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ja-JP" altLang="en-US"/>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ja-JP" altLang="en-US"/>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ja-JP" altLang="en-US"/>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ja-JP" altLang="en-US"/>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ja-JP" altLang="en-US"/>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ja-JP" altLang="en-US"/>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ja-JP" altLang="en-US"/>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ja-JP" altLang="en-US"/>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ja-JP" altLang="en-US"/>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ja-JP" altLang="en-US"/>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ja-JP" altLang="en-US"/>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ja-JP" altLang="en-US"/>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ja-JP" altLang="en-US"/>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ja-JP" altLang="en-US"/>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ja-JP" altLang="en-US"/>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ja-JP" altLang="en-US"/>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ja-JP" altLang="en-US"/>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ja-JP" altLang="en-US"/>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ja-JP" altLang="en-US"/>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ja-JP" altLang="en-US"/>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ja-JP" altLang="en-US"/>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ja-JP" altLang="en-US"/>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grpSp>
            <p:nvGrpSpPr>
              <p:cNvPr id="13" name="Group 120"/>
              <p:cNvGrpSpPr>
                <a:grpSpLocks noChangeAspect="1"/>
              </p:cNvGrpSpPr>
              <p:nvPr/>
            </p:nvGrpSpPr>
            <p:grpSpPr bwMode="auto">
              <a:xfrm>
                <a:off x="3046" y="1326"/>
                <a:ext cx="259" cy="299"/>
                <a:chOff x="3042" y="1265"/>
                <a:chExt cx="367" cy="424"/>
              </a:xfrm>
            </p:grpSpPr>
            <p:sp>
              <p:nvSpPr>
                <p:cNvPr id="14"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ja-JP" altLang="en-US"/>
                </a:p>
              </p:txBody>
            </p:sp>
            <p:sp>
              <p:nvSpPr>
                <p:cNvPr id="15"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6"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7"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grpSp>
        </p:grpSp>
      </p:grpSp>
      <p:sp>
        <p:nvSpPr>
          <p:cNvPr id="172158" name="Rectangle 126"/>
          <p:cNvSpPr>
            <a:spLocks noGrp="1" noChangeArrowheads="1"/>
          </p:cNvSpPr>
          <p:nvPr>
            <p:ph type="ctrTitle" sz="quarter"/>
          </p:nvPr>
        </p:nvSpPr>
        <p:spPr>
          <a:xfrm>
            <a:off x="685800" y="1600200"/>
            <a:ext cx="7772400" cy="1973263"/>
          </a:xfrm>
        </p:spPr>
        <p:txBody>
          <a:bodyPr/>
          <a:lstStyle>
            <a:lvl1pPr>
              <a:defRPr sz="5100"/>
            </a:lvl1pPr>
          </a:lstStyle>
          <a:p>
            <a:r>
              <a:rPr lang="ja-JP" altLang="en-US" smtClean="0"/>
              <a:t>マスタ タイトルの書式設定</a:t>
            </a:r>
            <a:endParaRPr lang="ja-JP" altLang="en-US"/>
          </a:p>
        </p:txBody>
      </p:sp>
      <p:sp>
        <p:nvSpPr>
          <p:cNvPr id="172159"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smtClean="0"/>
              <a:t>マスタ サブタイトルの書式設定</a:t>
            </a:r>
            <a:endParaRPr lang="ja-JP" altLang="en-US"/>
          </a:p>
        </p:txBody>
      </p:sp>
      <p:sp>
        <p:nvSpPr>
          <p:cNvPr id="128" name="Rectangle 128"/>
          <p:cNvSpPr>
            <a:spLocks noGrp="1" noChangeArrowheads="1"/>
          </p:cNvSpPr>
          <p:nvPr>
            <p:ph type="dt" sz="quarter" idx="10"/>
          </p:nvPr>
        </p:nvSpPr>
        <p:spPr/>
        <p:txBody>
          <a:bodyPr/>
          <a:lstStyle>
            <a:lvl1pPr>
              <a:defRPr>
                <a:effectLst/>
              </a:defRPr>
            </a:lvl1pPr>
          </a:lstStyle>
          <a:p>
            <a:pPr>
              <a:defRPr/>
            </a:pPr>
            <a:fld id="{6F48D80A-D3AD-47C4-95B6-430846F163D0}" type="datetime1">
              <a:rPr lang="ja-JP" altLang="en-US"/>
              <a:pPr>
                <a:defRPr/>
              </a:pPr>
              <a:t>2012/3/23</a:t>
            </a:fld>
            <a:endParaRPr lang="ja-JP" altLang="en-US"/>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ja-JP" altLang="en-US"/>
          </a:p>
        </p:txBody>
      </p:sp>
      <p:sp>
        <p:nvSpPr>
          <p:cNvPr id="130" name="Rectangle 130"/>
          <p:cNvSpPr>
            <a:spLocks noGrp="1" noChangeArrowheads="1"/>
          </p:cNvSpPr>
          <p:nvPr>
            <p:ph type="sldNum" sz="quarter" idx="12"/>
          </p:nvPr>
        </p:nvSpPr>
        <p:spPr/>
        <p:txBody>
          <a:bodyPr/>
          <a:lstStyle>
            <a:lvl1pPr>
              <a:defRPr>
                <a:effectLst/>
              </a:defRPr>
            </a:lvl1pPr>
          </a:lstStyle>
          <a:p>
            <a:pPr>
              <a:defRPr/>
            </a:pPr>
            <a:fld id="{783CF3A3-F2FB-44E3-8E5F-9FB7EB6F0BEB}"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6"/>
          <p:cNvSpPr>
            <a:spLocks noGrp="1" noChangeArrowheads="1"/>
          </p:cNvSpPr>
          <p:nvPr>
            <p:ph type="dt" sz="half" idx="10"/>
          </p:nvPr>
        </p:nvSpPr>
        <p:spPr>
          <a:ln/>
        </p:spPr>
        <p:txBody>
          <a:bodyPr/>
          <a:lstStyle>
            <a:lvl1pPr>
              <a:defRPr/>
            </a:lvl1pPr>
          </a:lstStyle>
          <a:p>
            <a:pPr>
              <a:defRPr/>
            </a:pPr>
            <a:fld id="{13FBE449-4FD2-4A29-836E-F86E02397041}" type="datetime1">
              <a:rPr lang="ja-JP" altLang="en-US"/>
              <a:pPr>
                <a:defRPr/>
              </a:pPr>
              <a:t>2012/3/23</a:t>
            </a:fld>
            <a:endParaRPr lang="ja-JP"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28"/>
          <p:cNvSpPr>
            <a:spLocks noGrp="1" noChangeArrowheads="1"/>
          </p:cNvSpPr>
          <p:nvPr>
            <p:ph type="sldNum" sz="quarter" idx="12"/>
          </p:nvPr>
        </p:nvSpPr>
        <p:spPr>
          <a:ln/>
        </p:spPr>
        <p:txBody>
          <a:bodyPr/>
          <a:lstStyle>
            <a:lvl1pPr>
              <a:defRPr/>
            </a:lvl1pPr>
          </a:lstStyle>
          <a:p>
            <a:pPr>
              <a:defRPr/>
            </a:pPr>
            <a:fld id="{8D23CF44-5923-4137-8C7B-D05709ECC5E9}"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6"/>
          <p:cNvSpPr>
            <a:spLocks noGrp="1" noChangeArrowheads="1"/>
          </p:cNvSpPr>
          <p:nvPr>
            <p:ph type="dt" sz="half" idx="10"/>
          </p:nvPr>
        </p:nvSpPr>
        <p:spPr>
          <a:ln/>
        </p:spPr>
        <p:txBody>
          <a:bodyPr/>
          <a:lstStyle>
            <a:lvl1pPr>
              <a:defRPr/>
            </a:lvl1pPr>
          </a:lstStyle>
          <a:p>
            <a:pPr>
              <a:defRPr/>
            </a:pPr>
            <a:fld id="{4875F2D6-28C6-474F-A4FB-708713B9AC9B}" type="datetime1">
              <a:rPr lang="ja-JP" altLang="en-US"/>
              <a:pPr>
                <a:defRPr/>
              </a:pPr>
              <a:t>2012/3/23</a:t>
            </a:fld>
            <a:endParaRPr lang="ja-JP"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28"/>
          <p:cNvSpPr>
            <a:spLocks noGrp="1" noChangeArrowheads="1"/>
          </p:cNvSpPr>
          <p:nvPr>
            <p:ph type="sldNum" sz="quarter" idx="12"/>
          </p:nvPr>
        </p:nvSpPr>
        <p:spPr>
          <a:ln/>
        </p:spPr>
        <p:txBody>
          <a:bodyPr/>
          <a:lstStyle>
            <a:lvl1pPr>
              <a:defRPr/>
            </a:lvl1pPr>
          </a:lstStyle>
          <a:p>
            <a:pPr>
              <a:defRPr/>
            </a:pPr>
            <a:fld id="{60B1211F-D313-4849-86D7-630A6F0B87EE}"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26"/>
          <p:cNvSpPr>
            <a:spLocks noGrp="1" noChangeArrowheads="1"/>
          </p:cNvSpPr>
          <p:nvPr>
            <p:ph type="dt" sz="half" idx="10"/>
          </p:nvPr>
        </p:nvSpPr>
        <p:spPr>
          <a:ln/>
        </p:spPr>
        <p:txBody>
          <a:bodyPr/>
          <a:lstStyle>
            <a:lvl1pPr>
              <a:defRPr/>
            </a:lvl1pPr>
          </a:lstStyle>
          <a:p>
            <a:pPr>
              <a:defRPr/>
            </a:pPr>
            <a:fld id="{3E1D599B-3170-47F4-87EB-3E3B9D661216}" type="datetime1">
              <a:rPr lang="ja-JP" altLang="en-US"/>
              <a:pPr>
                <a:defRPr/>
              </a:pPr>
              <a:t>2012/3/23</a:t>
            </a:fld>
            <a:endParaRPr lang="ja-JP"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28"/>
          <p:cNvSpPr>
            <a:spLocks noGrp="1" noChangeArrowheads="1"/>
          </p:cNvSpPr>
          <p:nvPr>
            <p:ph type="sldNum" sz="quarter" idx="12"/>
          </p:nvPr>
        </p:nvSpPr>
        <p:spPr>
          <a:ln/>
        </p:spPr>
        <p:txBody>
          <a:bodyPr/>
          <a:lstStyle>
            <a:lvl1pPr>
              <a:defRPr/>
            </a:lvl1pPr>
          </a:lstStyle>
          <a:p>
            <a:pPr>
              <a:defRPr/>
            </a:pPr>
            <a:fld id="{D9B655DF-F6DB-498E-A960-8F89C0F796CD}"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26"/>
          <p:cNvSpPr>
            <a:spLocks noGrp="1" noChangeArrowheads="1"/>
          </p:cNvSpPr>
          <p:nvPr>
            <p:ph type="dt" sz="half" idx="10"/>
          </p:nvPr>
        </p:nvSpPr>
        <p:spPr>
          <a:ln/>
        </p:spPr>
        <p:txBody>
          <a:bodyPr/>
          <a:lstStyle>
            <a:lvl1pPr>
              <a:defRPr/>
            </a:lvl1pPr>
          </a:lstStyle>
          <a:p>
            <a:pPr>
              <a:defRPr/>
            </a:pPr>
            <a:fld id="{80329767-CFCD-4C87-8597-24E7C4F2A2C7}" type="datetime1">
              <a:rPr lang="ja-JP" altLang="en-US"/>
              <a:pPr>
                <a:defRPr/>
              </a:pPr>
              <a:t>2012/3/23</a:t>
            </a:fld>
            <a:endParaRPr lang="ja-JP"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128"/>
          <p:cNvSpPr>
            <a:spLocks noGrp="1" noChangeArrowheads="1"/>
          </p:cNvSpPr>
          <p:nvPr>
            <p:ph type="sldNum" sz="quarter" idx="12"/>
          </p:nvPr>
        </p:nvSpPr>
        <p:spPr>
          <a:ln/>
        </p:spPr>
        <p:txBody>
          <a:bodyPr/>
          <a:lstStyle>
            <a:lvl1pPr>
              <a:defRPr/>
            </a:lvl1pPr>
          </a:lstStyle>
          <a:p>
            <a:pPr>
              <a:defRPr/>
            </a:pPr>
            <a:fld id="{73143619-26EE-41B6-8878-62C9A68F61F3}"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26"/>
          <p:cNvSpPr>
            <a:spLocks noGrp="1" noChangeArrowheads="1"/>
          </p:cNvSpPr>
          <p:nvPr>
            <p:ph type="dt" sz="half" idx="10"/>
          </p:nvPr>
        </p:nvSpPr>
        <p:spPr>
          <a:ln/>
        </p:spPr>
        <p:txBody>
          <a:bodyPr/>
          <a:lstStyle>
            <a:lvl1pPr>
              <a:defRPr/>
            </a:lvl1pPr>
          </a:lstStyle>
          <a:p>
            <a:pPr>
              <a:defRPr/>
            </a:pPr>
            <a:fld id="{C744821B-EC10-441F-8B46-F618EE87F2E7}" type="datetime1">
              <a:rPr lang="ja-JP" altLang="en-US"/>
              <a:pPr>
                <a:defRPr/>
              </a:pPr>
              <a:t>2012/3/23</a:t>
            </a:fld>
            <a:endParaRPr lang="ja-JP"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28"/>
          <p:cNvSpPr>
            <a:spLocks noGrp="1" noChangeArrowheads="1"/>
          </p:cNvSpPr>
          <p:nvPr>
            <p:ph type="sldNum" sz="quarter" idx="12"/>
          </p:nvPr>
        </p:nvSpPr>
        <p:spPr>
          <a:ln/>
        </p:spPr>
        <p:txBody>
          <a:bodyPr/>
          <a:lstStyle>
            <a:lvl1pPr>
              <a:defRPr/>
            </a:lvl1pPr>
          </a:lstStyle>
          <a:p>
            <a:pPr>
              <a:defRPr/>
            </a:pPr>
            <a:fld id="{E598EBD2-7480-452C-BEAA-1B207F70E09F}"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26"/>
          <p:cNvSpPr>
            <a:spLocks noGrp="1" noChangeArrowheads="1"/>
          </p:cNvSpPr>
          <p:nvPr>
            <p:ph type="dt" sz="half" idx="10"/>
          </p:nvPr>
        </p:nvSpPr>
        <p:spPr>
          <a:ln/>
        </p:spPr>
        <p:txBody>
          <a:bodyPr/>
          <a:lstStyle>
            <a:lvl1pPr>
              <a:defRPr/>
            </a:lvl1pPr>
          </a:lstStyle>
          <a:p>
            <a:pPr>
              <a:defRPr/>
            </a:pPr>
            <a:fld id="{831F9D93-1329-47BC-B34D-4C22D55A4465}" type="datetime1">
              <a:rPr lang="ja-JP" altLang="en-US"/>
              <a:pPr>
                <a:defRPr/>
              </a:pPr>
              <a:t>2012/3/23</a:t>
            </a:fld>
            <a:endParaRPr lang="ja-JP" alt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128"/>
          <p:cNvSpPr>
            <a:spLocks noGrp="1" noChangeArrowheads="1"/>
          </p:cNvSpPr>
          <p:nvPr>
            <p:ph type="sldNum" sz="quarter" idx="12"/>
          </p:nvPr>
        </p:nvSpPr>
        <p:spPr>
          <a:ln/>
        </p:spPr>
        <p:txBody>
          <a:bodyPr/>
          <a:lstStyle>
            <a:lvl1pPr>
              <a:defRPr/>
            </a:lvl1pPr>
          </a:lstStyle>
          <a:p>
            <a:pPr>
              <a:defRPr/>
            </a:pPr>
            <a:fld id="{1D2B64D8-6653-4C1F-A7CC-63D9F6E170FF}"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26"/>
          <p:cNvSpPr>
            <a:spLocks noGrp="1" noChangeArrowheads="1"/>
          </p:cNvSpPr>
          <p:nvPr>
            <p:ph type="dt" sz="half" idx="10"/>
          </p:nvPr>
        </p:nvSpPr>
        <p:spPr>
          <a:ln/>
        </p:spPr>
        <p:txBody>
          <a:bodyPr/>
          <a:lstStyle>
            <a:lvl1pPr>
              <a:defRPr/>
            </a:lvl1pPr>
          </a:lstStyle>
          <a:p>
            <a:pPr>
              <a:defRPr/>
            </a:pPr>
            <a:fld id="{56790F16-4977-40AB-AEDD-74E08F9B1AA9}" type="datetime1">
              <a:rPr lang="ja-JP" altLang="en-US"/>
              <a:pPr>
                <a:defRPr/>
              </a:pPr>
              <a:t>2012/3/23</a:t>
            </a:fld>
            <a:endParaRPr lang="ja-JP" alt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128"/>
          <p:cNvSpPr>
            <a:spLocks noGrp="1" noChangeArrowheads="1"/>
          </p:cNvSpPr>
          <p:nvPr>
            <p:ph type="sldNum" sz="quarter" idx="12"/>
          </p:nvPr>
        </p:nvSpPr>
        <p:spPr>
          <a:ln/>
        </p:spPr>
        <p:txBody>
          <a:bodyPr/>
          <a:lstStyle>
            <a:lvl1pPr>
              <a:defRPr/>
            </a:lvl1pPr>
          </a:lstStyle>
          <a:p>
            <a:pPr>
              <a:defRPr/>
            </a:pPr>
            <a:fld id="{FE7DA00C-7B4D-4D9B-AC60-173C09B8E760}"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fld id="{5638AF4B-3C6A-4888-8F61-7CCBBC2463B1}" type="datetime1">
              <a:rPr lang="ja-JP" altLang="en-US"/>
              <a:pPr>
                <a:defRPr/>
              </a:pPr>
              <a:t>2012/3/23</a:t>
            </a:fld>
            <a:endParaRPr lang="ja-JP" alt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128"/>
          <p:cNvSpPr>
            <a:spLocks noGrp="1" noChangeArrowheads="1"/>
          </p:cNvSpPr>
          <p:nvPr>
            <p:ph type="sldNum" sz="quarter" idx="12"/>
          </p:nvPr>
        </p:nvSpPr>
        <p:spPr>
          <a:ln/>
        </p:spPr>
        <p:txBody>
          <a:bodyPr/>
          <a:lstStyle>
            <a:lvl1pPr>
              <a:defRPr/>
            </a:lvl1pPr>
          </a:lstStyle>
          <a:p>
            <a:pPr>
              <a:defRPr/>
            </a:pPr>
            <a:fld id="{C440C737-728C-4157-8BCC-742F2DB63268}"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26"/>
          <p:cNvSpPr>
            <a:spLocks noGrp="1" noChangeArrowheads="1"/>
          </p:cNvSpPr>
          <p:nvPr>
            <p:ph type="dt" sz="half" idx="10"/>
          </p:nvPr>
        </p:nvSpPr>
        <p:spPr>
          <a:ln/>
        </p:spPr>
        <p:txBody>
          <a:bodyPr/>
          <a:lstStyle>
            <a:lvl1pPr>
              <a:defRPr/>
            </a:lvl1pPr>
          </a:lstStyle>
          <a:p>
            <a:pPr>
              <a:defRPr/>
            </a:pPr>
            <a:fld id="{E15B427E-B067-4556-BBF5-B1747E59CBF0}" type="datetime1">
              <a:rPr lang="ja-JP" altLang="en-US"/>
              <a:pPr>
                <a:defRPr/>
              </a:pPr>
              <a:t>2012/3/23</a:t>
            </a:fld>
            <a:endParaRPr lang="ja-JP"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28"/>
          <p:cNvSpPr>
            <a:spLocks noGrp="1" noChangeArrowheads="1"/>
          </p:cNvSpPr>
          <p:nvPr>
            <p:ph type="sldNum" sz="quarter" idx="12"/>
          </p:nvPr>
        </p:nvSpPr>
        <p:spPr>
          <a:ln/>
        </p:spPr>
        <p:txBody>
          <a:bodyPr/>
          <a:lstStyle>
            <a:lvl1pPr>
              <a:defRPr/>
            </a:lvl1pPr>
          </a:lstStyle>
          <a:p>
            <a:pPr>
              <a:defRPr/>
            </a:pPr>
            <a:fld id="{D333D0DF-75A5-456F-8D28-4747B3EF9011}"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26"/>
          <p:cNvSpPr>
            <a:spLocks noGrp="1" noChangeArrowheads="1"/>
          </p:cNvSpPr>
          <p:nvPr>
            <p:ph type="dt" sz="half" idx="10"/>
          </p:nvPr>
        </p:nvSpPr>
        <p:spPr>
          <a:ln/>
        </p:spPr>
        <p:txBody>
          <a:bodyPr/>
          <a:lstStyle>
            <a:lvl1pPr>
              <a:defRPr/>
            </a:lvl1pPr>
          </a:lstStyle>
          <a:p>
            <a:pPr>
              <a:defRPr/>
            </a:pPr>
            <a:fld id="{F1B73EF8-29B8-4E36-83F2-64C1A814BD61}" type="datetime1">
              <a:rPr lang="ja-JP" altLang="en-US"/>
              <a:pPr>
                <a:defRPr/>
              </a:pPr>
              <a:t>2012/3/23</a:t>
            </a:fld>
            <a:endParaRPr lang="ja-JP"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128"/>
          <p:cNvSpPr>
            <a:spLocks noGrp="1" noChangeArrowheads="1"/>
          </p:cNvSpPr>
          <p:nvPr>
            <p:ph type="sldNum" sz="quarter" idx="12"/>
          </p:nvPr>
        </p:nvSpPr>
        <p:spPr>
          <a:ln/>
        </p:spPr>
        <p:txBody>
          <a:bodyPr/>
          <a:lstStyle>
            <a:lvl1pPr>
              <a:defRPr/>
            </a:lvl1pPr>
          </a:lstStyle>
          <a:p>
            <a:pPr>
              <a:defRPr/>
            </a:pPr>
            <a:fld id="{4BD8E1D6-4EF7-401E-B241-4FEA1D00D107}"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17101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ja-JP" altLang="en-US"/>
                </a:p>
              </p:txBody>
            </p:sp>
            <p:grpSp>
              <p:nvGrpSpPr>
                <p:cNvPr id="1061" name="Group 6"/>
                <p:cNvGrpSpPr>
                  <a:grpSpLocks/>
                </p:cNvGrpSpPr>
                <p:nvPr userDrawn="1"/>
              </p:nvGrpSpPr>
              <p:grpSpPr bwMode="auto">
                <a:xfrm>
                  <a:off x="0" y="522"/>
                  <a:ext cx="4751" cy="3794"/>
                  <a:chOff x="0" y="522"/>
                  <a:chExt cx="4751" cy="3794"/>
                </a:xfrm>
              </p:grpSpPr>
              <p:sp>
                <p:nvSpPr>
                  <p:cNvPr id="17101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ja-JP" altLang="en-US"/>
                  </a:p>
                </p:txBody>
              </p:sp>
              <p:sp>
                <p:nvSpPr>
                  <p:cNvPr id="17101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ja-JP" altLang="en-US"/>
                  </a:p>
                </p:txBody>
              </p:sp>
              <p:sp>
                <p:nvSpPr>
                  <p:cNvPr id="17101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ja-JP" altLang="en-US"/>
                  </a:p>
                </p:txBody>
              </p:sp>
              <p:grpSp>
                <p:nvGrpSpPr>
                  <p:cNvPr id="1065" name="Group 10"/>
                  <p:cNvGrpSpPr>
                    <a:grpSpLocks/>
                  </p:cNvGrpSpPr>
                  <p:nvPr userDrawn="1"/>
                </p:nvGrpSpPr>
                <p:grpSpPr bwMode="auto">
                  <a:xfrm>
                    <a:off x="0" y="522"/>
                    <a:ext cx="4751" cy="3794"/>
                    <a:chOff x="0" y="522"/>
                    <a:chExt cx="4751" cy="3794"/>
                  </a:xfrm>
                </p:grpSpPr>
                <p:sp>
                  <p:nvSpPr>
                    <p:cNvPr id="17101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ja-JP" altLang="en-US"/>
                    </a:p>
                  </p:txBody>
                </p:sp>
                <p:grpSp>
                  <p:nvGrpSpPr>
                    <p:cNvPr id="1067" name="Group 12"/>
                    <p:cNvGrpSpPr>
                      <a:grpSpLocks/>
                    </p:cNvGrpSpPr>
                    <p:nvPr userDrawn="1"/>
                  </p:nvGrpSpPr>
                  <p:grpSpPr bwMode="auto">
                    <a:xfrm>
                      <a:off x="0" y="659"/>
                      <a:ext cx="4751" cy="3657"/>
                      <a:chOff x="0" y="659"/>
                      <a:chExt cx="4751" cy="3657"/>
                    </a:xfrm>
                  </p:grpSpPr>
                  <p:sp>
                    <p:nvSpPr>
                      <p:cNvPr id="17102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ja-JP" altLang="en-US"/>
                      </a:p>
                    </p:txBody>
                  </p:sp>
                  <p:grpSp>
                    <p:nvGrpSpPr>
                      <p:cNvPr id="1069" name="Group 14"/>
                      <p:cNvGrpSpPr>
                        <a:grpSpLocks/>
                      </p:cNvGrpSpPr>
                      <p:nvPr userDrawn="1"/>
                    </p:nvGrpSpPr>
                    <p:grpSpPr bwMode="auto">
                      <a:xfrm>
                        <a:off x="0" y="808"/>
                        <a:ext cx="4751" cy="3508"/>
                        <a:chOff x="-400" y="808"/>
                        <a:chExt cx="4751" cy="3508"/>
                      </a:xfrm>
                    </p:grpSpPr>
                    <p:sp>
                      <p:nvSpPr>
                        <p:cNvPr id="17102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ja-JP" altLang="en-US"/>
                        </a:p>
                      </p:txBody>
                    </p:sp>
                    <p:sp>
                      <p:nvSpPr>
                        <p:cNvPr id="17102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ja-JP" altLang="en-US"/>
                        </a:p>
                      </p:txBody>
                    </p:sp>
                    <p:sp>
                      <p:nvSpPr>
                        <p:cNvPr id="17102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ja-JP" altLang="en-US"/>
                        </a:p>
                      </p:txBody>
                    </p:sp>
                    <p:sp>
                      <p:nvSpPr>
                        <p:cNvPr id="17102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ja-JP" altLang="en-US"/>
                        </a:p>
                      </p:txBody>
                    </p:sp>
                    <p:sp>
                      <p:nvSpPr>
                        <p:cNvPr id="17102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ja-JP" altLang="en-US"/>
                        </a:p>
                      </p:txBody>
                    </p:sp>
                    <p:sp>
                      <p:nvSpPr>
                        <p:cNvPr id="17102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ja-JP" altLang="en-US"/>
                        </a:p>
                      </p:txBody>
                    </p:sp>
                    <p:sp>
                      <p:nvSpPr>
                        <p:cNvPr id="17102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ja-JP" altLang="en-US"/>
                        </a:p>
                      </p:txBody>
                    </p:sp>
                    <p:sp>
                      <p:nvSpPr>
                        <p:cNvPr id="17103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ja-JP" altLang="en-US"/>
                        </a:p>
                      </p:txBody>
                    </p:sp>
                    <p:sp>
                      <p:nvSpPr>
                        <p:cNvPr id="17103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ja-JP" altLang="en-US"/>
                        </a:p>
                      </p:txBody>
                    </p:sp>
                    <p:sp>
                      <p:nvSpPr>
                        <p:cNvPr id="17103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ja-JP" altLang="en-US"/>
                        </a:p>
                      </p:txBody>
                    </p:sp>
                    <p:sp>
                      <p:nvSpPr>
                        <p:cNvPr id="17103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ja-JP" altLang="en-US"/>
                        </a:p>
                      </p:txBody>
                    </p:sp>
                    <p:sp>
                      <p:nvSpPr>
                        <p:cNvPr id="17103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ja-JP" altLang="en-US"/>
                        </a:p>
                      </p:txBody>
                    </p:sp>
                    <p:sp>
                      <p:nvSpPr>
                        <p:cNvPr id="17103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ja-JP" altLang="en-US"/>
                        </a:p>
                      </p:txBody>
                    </p:sp>
                    <p:sp>
                      <p:nvSpPr>
                        <p:cNvPr id="17103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ja-JP" altLang="en-US"/>
                        </a:p>
                      </p:txBody>
                    </p:sp>
                    <p:sp>
                      <p:nvSpPr>
                        <p:cNvPr id="17103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ja-JP" altLang="en-US"/>
                        </a:p>
                      </p:txBody>
                    </p:sp>
                    <p:sp>
                      <p:nvSpPr>
                        <p:cNvPr id="17103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ja-JP" altLang="en-US"/>
                        </a:p>
                      </p:txBody>
                    </p:sp>
                    <p:sp>
                      <p:nvSpPr>
                        <p:cNvPr id="17103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ja-JP" altLang="en-US"/>
                        </a:p>
                      </p:txBody>
                    </p:sp>
                    <p:sp>
                      <p:nvSpPr>
                        <p:cNvPr id="17104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ja-JP" altLang="en-US"/>
                        </a:p>
                      </p:txBody>
                    </p:sp>
                    <p:sp>
                      <p:nvSpPr>
                        <p:cNvPr id="17104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ja-JP" altLang="en-US"/>
                        </a:p>
                      </p:txBody>
                    </p:sp>
                    <p:sp>
                      <p:nvSpPr>
                        <p:cNvPr id="17104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ja-JP" altLang="en-US"/>
                        </a:p>
                      </p:txBody>
                    </p:sp>
                    <p:sp>
                      <p:nvSpPr>
                        <p:cNvPr id="17104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ja-JP" altLang="en-US"/>
                        </a:p>
                      </p:txBody>
                    </p:sp>
                    <p:sp>
                      <p:nvSpPr>
                        <p:cNvPr id="17104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ja-JP" altLang="en-US"/>
                        </a:p>
                      </p:txBody>
                    </p:sp>
                    <p:sp>
                      <p:nvSpPr>
                        <p:cNvPr id="17104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ja-JP" altLang="en-US"/>
                        </a:p>
                      </p:txBody>
                    </p:sp>
                    <p:sp>
                      <p:nvSpPr>
                        <p:cNvPr id="17104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ja-JP" altLang="en-US"/>
                        </a:p>
                      </p:txBody>
                    </p:sp>
                    <p:sp>
                      <p:nvSpPr>
                        <p:cNvPr id="17104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ja-JP" altLang="en-US"/>
                        </a:p>
                      </p:txBody>
                    </p:sp>
                    <p:sp>
                      <p:nvSpPr>
                        <p:cNvPr id="17104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ja-JP" altLang="en-US"/>
                        </a:p>
                      </p:txBody>
                    </p:sp>
                    <p:sp>
                      <p:nvSpPr>
                        <p:cNvPr id="17104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ja-JP" altLang="en-US"/>
                        </a:p>
                      </p:txBody>
                    </p:sp>
                    <p:sp>
                      <p:nvSpPr>
                        <p:cNvPr id="17105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ja-JP" altLang="en-US"/>
                        </a:p>
                      </p:txBody>
                    </p:sp>
                    <p:sp>
                      <p:nvSpPr>
                        <p:cNvPr id="17105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ja-JP" altLang="en-US"/>
                        </a:p>
                      </p:txBody>
                    </p:sp>
                    <p:sp>
                      <p:nvSpPr>
                        <p:cNvPr id="17105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ja-JP" altLang="en-US"/>
                        </a:p>
                      </p:txBody>
                    </p:sp>
                    <p:sp>
                      <p:nvSpPr>
                        <p:cNvPr id="17105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ja-JP" altLang="en-US"/>
                        </a:p>
                      </p:txBody>
                    </p:sp>
                    <p:sp>
                      <p:nvSpPr>
                        <p:cNvPr id="17105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ja-JP" altLang="en-US"/>
                        </a:p>
                      </p:txBody>
                    </p:sp>
                    <p:sp>
                      <p:nvSpPr>
                        <p:cNvPr id="17105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ja-JP" altLang="en-US"/>
                        </a:p>
                      </p:txBody>
                    </p:sp>
                    <p:sp>
                      <p:nvSpPr>
                        <p:cNvPr id="17105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ja-JP" altLang="en-US"/>
                        </a:p>
                      </p:txBody>
                    </p:sp>
                    <p:sp>
                      <p:nvSpPr>
                        <p:cNvPr id="17105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ja-JP" altLang="en-US"/>
                        </a:p>
                      </p:txBody>
                    </p:sp>
                    <p:sp>
                      <p:nvSpPr>
                        <p:cNvPr id="17105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ja-JP" altLang="en-US"/>
                        </a:p>
                      </p:txBody>
                    </p:sp>
                    <p:grpSp>
                      <p:nvGrpSpPr>
                        <p:cNvPr id="1106" name="Group 51"/>
                        <p:cNvGrpSpPr>
                          <a:grpSpLocks/>
                        </p:cNvGrpSpPr>
                        <p:nvPr userDrawn="1"/>
                      </p:nvGrpSpPr>
                      <p:grpSpPr bwMode="auto">
                        <a:xfrm>
                          <a:off x="0" y="1812"/>
                          <a:ext cx="3672" cy="2049"/>
                          <a:chOff x="5" y="1816"/>
                          <a:chExt cx="3672" cy="2049"/>
                        </a:xfrm>
                      </p:grpSpPr>
                      <p:sp>
                        <p:nvSpPr>
                          <p:cNvPr id="171060" name="Oval 52"/>
                          <p:cNvSpPr>
                            <a:spLocks noChangeArrowheads="1"/>
                          </p:cNvSpPr>
                          <p:nvPr userDrawn="1"/>
                        </p:nvSpPr>
                        <p:spPr bwMode="hidden">
                          <a:xfrm rot="-2819839">
                            <a:off x="1544" y="2863"/>
                            <a:ext cx="161" cy="280"/>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1"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2"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3"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4"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5"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6" name="Oval 58"/>
                          <p:cNvSpPr>
                            <a:spLocks noChangeArrowheads="1"/>
                          </p:cNvSpPr>
                          <p:nvPr userDrawn="1"/>
                        </p:nvSpPr>
                        <p:spPr bwMode="hidden">
                          <a:xfrm rot="-2819839">
                            <a:off x="1163" y="1859"/>
                            <a:ext cx="1167" cy="2094"/>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7"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8" name="Oval 60"/>
                          <p:cNvSpPr>
                            <a:spLocks noChangeArrowheads="1"/>
                          </p:cNvSpPr>
                          <p:nvPr userDrawn="1"/>
                        </p:nvSpPr>
                        <p:spPr bwMode="hidden">
                          <a:xfrm rot="-2819839">
                            <a:off x="1003" y="1530"/>
                            <a:ext cx="1563" cy="2696"/>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69" name="Oval 61"/>
                          <p:cNvSpPr>
                            <a:spLocks noChangeArrowheads="1"/>
                          </p:cNvSpPr>
                          <p:nvPr userDrawn="1"/>
                        </p:nvSpPr>
                        <p:spPr bwMode="hidden">
                          <a:xfrm rot="-2819839">
                            <a:off x="937" y="1351"/>
                            <a:ext cx="1711" cy="3016"/>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70"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ja-JP" altLang="en-US"/>
                          </a:p>
                        </p:txBody>
                      </p:sp>
                      <p:sp>
                        <p:nvSpPr>
                          <p:cNvPr id="171071" name="Oval 63"/>
                          <p:cNvSpPr>
                            <a:spLocks noChangeArrowheads="1"/>
                          </p:cNvSpPr>
                          <p:nvPr userDrawn="1"/>
                        </p:nvSpPr>
                        <p:spPr bwMode="hidden">
                          <a:xfrm rot="-2780025">
                            <a:off x="825" y="996"/>
                            <a:ext cx="2049" cy="3672"/>
                          </a:xfrm>
                          <a:prstGeom prst="ellipse">
                            <a:avLst/>
                          </a:prstGeom>
                          <a:noFill/>
                          <a:ln w="9525">
                            <a:solidFill>
                              <a:schemeClr val="accent2"/>
                            </a:solidFill>
                            <a:round/>
                            <a:headEnd/>
                            <a:tailEnd/>
                          </a:ln>
                          <a:effectLst/>
                        </p:spPr>
                        <p:txBody>
                          <a:bodyPr wrap="none" anchor="ctr"/>
                          <a:lstStyle/>
                          <a:p>
                            <a:pPr>
                              <a:defRPr/>
                            </a:pPr>
                            <a:endParaRPr lang="ja-JP" altLang="en-US"/>
                          </a:p>
                        </p:txBody>
                      </p:sp>
                    </p:grpSp>
                    <p:sp>
                      <p:nvSpPr>
                        <p:cNvPr id="171072"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ja-JP" altLang="en-US"/>
                        </a:p>
                      </p:txBody>
                    </p:sp>
                    <p:sp>
                      <p:nvSpPr>
                        <p:cNvPr id="171073"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ja-JP" altLang="en-US"/>
                        </a:p>
                      </p:txBody>
                    </p:sp>
                    <p:sp>
                      <p:nvSpPr>
                        <p:cNvPr id="171074"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ja-JP" altLang="en-US"/>
                        </a:p>
                      </p:txBody>
                    </p:sp>
                    <p:sp>
                      <p:nvSpPr>
                        <p:cNvPr id="171075"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ja-JP" altLang="en-US"/>
                        </a:p>
                      </p:txBody>
                    </p:sp>
                    <p:sp>
                      <p:nvSpPr>
                        <p:cNvPr id="171076"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ja-JP" altLang="en-US"/>
                        </a:p>
                      </p:txBody>
                    </p:sp>
                    <p:sp>
                      <p:nvSpPr>
                        <p:cNvPr id="171077"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ja-JP" altLang="en-US"/>
                        </a:p>
                      </p:txBody>
                    </p:sp>
                    <p:sp>
                      <p:nvSpPr>
                        <p:cNvPr id="171078"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ja-JP" altLang="en-US"/>
                        </a:p>
                      </p:txBody>
                    </p:sp>
                    <p:sp>
                      <p:nvSpPr>
                        <p:cNvPr id="171079"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ja-JP" altLang="en-US"/>
                        </a:p>
                      </p:txBody>
                    </p:sp>
                    <p:sp>
                      <p:nvSpPr>
                        <p:cNvPr id="171080"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ja-JP" altLang="en-US"/>
                        </a:p>
                      </p:txBody>
                    </p:sp>
                    <p:sp>
                      <p:nvSpPr>
                        <p:cNvPr id="171081"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ja-JP" altLang="en-US"/>
                        </a:p>
                      </p:txBody>
                    </p:sp>
                    <p:sp>
                      <p:nvSpPr>
                        <p:cNvPr id="171082"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ja-JP" altLang="en-US"/>
                        </a:p>
                      </p:txBody>
                    </p:sp>
                    <p:sp>
                      <p:nvSpPr>
                        <p:cNvPr id="171083"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ja-JP" altLang="en-US"/>
                        </a:p>
                      </p:txBody>
                    </p:sp>
                    <p:sp>
                      <p:nvSpPr>
                        <p:cNvPr id="171084"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ja-JP" altLang="en-US"/>
                        </a:p>
                      </p:txBody>
                    </p:sp>
                    <p:sp>
                      <p:nvSpPr>
                        <p:cNvPr id="171085"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ja-JP" altLang="en-US"/>
                        </a:p>
                      </p:txBody>
                    </p:sp>
                    <p:sp>
                      <p:nvSpPr>
                        <p:cNvPr id="171086"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ja-JP" altLang="en-US"/>
                        </a:p>
                      </p:txBody>
                    </p:sp>
                    <p:sp>
                      <p:nvSpPr>
                        <p:cNvPr id="171087"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ja-JP" altLang="en-US"/>
                        </a:p>
                      </p:txBody>
                    </p:sp>
                    <p:sp>
                      <p:nvSpPr>
                        <p:cNvPr id="171088"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ja-JP" altLang="en-US"/>
                        </a:p>
                      </p:txBody>
                    </p:sp>
                    <p:sp>
                      <p:nvSpPr>
                        <p:cNvPr id="171089"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ja-JP" altLang="en-US"/>
                        </a:p>
                      </p:txBody>
                    </p:sp>
                    <p:sp>
                      <p:nvSpPr>
                        <p:cNvPr id="171090"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ja-JP" altLang="en-US"/>
                        </a:p>
                      </p:txBody>
                    </p:sp>
                    <p:sp>
                      <p:nvSpPr>
                        <p:cNvPr id="171091"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ja-JP" altLang="en-US"/>
                        </a:p>
                      </p:txBody>
                    </p:sp>
                    <p:sp>
                      <p:nvSpPr>
                        <p:cNvPr id="171092"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ja-JP" altLang="en-US"/>
                        </a:p>
                      </p:txBody>
                    </p:sp>
                    <p:sp>
                      <p:nvSpPr>
                        <p:cNvPr id="171093"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ja-JP" altLang="en-US"/>
                        </a:p>
                      </p:txBody>
                    </p:sp>
                    <p:sp>
                      <p:nvSpPr>
                        <p:cNvPr id="171094"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ja-JP" altLang="en-US"/>
                        </a:p>
                      </p:txBody>
                    </p:sp>
                    <p:sp>
                      <p:nvSpPr>
                        <p:cNvPr id="171095"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ja-JP" altLang="en-US"/>
                        </a:p>
                      </p:txBody>
                    </p:sp>
                    <p:sp>
                      <p:nvSpPr>
                        <p:cNvPr id="171096"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ja-JP" altLang="en-US"/>
                        </a:p>
                      </p:txBody>
                    </p:sp>
                    <p:sp>
                      <p:nvSpPr>
                        <p:cNvPr id="171097"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ja-JP" altLang="en-US"/>
                        </a:p>
                      </p:txBody>
                    </p:sp>
                    <p:sp>
                      <p:nvSpPr>
                        <p:cNvPr id="171098"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ja-JP" altLang="en-US"/>
                        </a:p>
                      </p:txBody>
                    </p:sp>
                    <p:sp>
                      <p:nvSpPr>
                        <p:cNvPr id="171099"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ja-JP" altLang="en-US"/>
                        </a:p>
                      </p:txBody>
                    </p:sp>
                    <p:sp>
                      <p:nvSpPr>
                        <p:cNvPr id="171100"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ja-JP" altLang="en-US"/>
                        </a:p>
                      </p:txBody>
                    </p:sp>
                    <p:sp>
                      <p:nvSpPr>
                        <p:cNvPr id="171101"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ja-JP" altLang="en-US"/>
                        </a:p>
                      </p:txBody>
                    </p:sp>
                    <p:sp>
                      <p:nvSpPr>
                        <p:cNvPr id="171102"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ja-JP" altLang="en-US"/>
                        </a:p>
                      </p:txBody>
                    </p:sp>
                    <p:sp>
                      <p:nvSpPr>
                        <p:cNvPr id="171103"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ja-JP" altLang="en-US"/>
                        </a:p>
                      </p:txBody>
                    </p:sp>
                    <p:sp>
                      <p:nvSpPr>
                        <p:cNvPr id="171104"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ja-JP" altLang="en-US"/>
                        </a:p>
                      </p:txBody>
                    </p:sp>
                    <p:sp>
                      <p:nvSpPr>
                        <p:cNvPr id="171105"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ja-JP" altLang="en-US"/>
                        </a:p>
                      </p:txBody>
                    </p:sp>
                    <p:sp>
                      <p:nvSpPr>
                        <p:cNvPr id="171106"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ja-JP" altLang="en-US"/>
                        </a:p>
                      </p:txBody>
                    </p:sp>
                    <p:sp>
                      <p:nvSpPr>
                        <p:cNvPr id="171107"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ja-JP" altLang="en-US"/>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171109"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ja-JP" altLang="en-US"/>
                </a:p>
              </p:txBody>
            </p:sp>
            <p:sp>
              <p:nvSpPr>
                <p:cNvPr id="171110"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ja-JP" altLang="en-US"/>
                </a:p>
              </p:txBody>
            </p:sp>
            <p:grpSp>
              <p:nvGrpSpPr>
                <p:cNvPr id="1050" name="Group 103"/>
                <p:cNvGrpSpPr>
                  <a:grpSpLocks/>
                </p:cNvGrpSpPr>
                <p:nvPr userDrawn="1"/>
              </p:nvGrpSpPr>
              <p:grpSpPr bwMode="auto">
                <a:xfrm>
                  <a:off x="2" y="2738"/>
                  <a:ext cx="1317" cy="1582"/>
                  <a:chOff x="2" y="2738"/>
                  <a:chExt cx="1317" cy="1582"/>
                </a:xfrm>
              </p:grpSpPr>
              <p:sp>
                <p:nvSpPr>
                  <p:cNvPr id="171112"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ja-JP" altLang="en-US"/>
                  </a:p>
                </p:txBody>
              </p:sp>
              <p:sp>
                <p:nvSpPr>
                  <p:cNvPr id="171113"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ja-JP" altLang="en-US"/>
                  </a:p>
                </p:txBody>
              </p:sp>
              <p:sp>
                <p:nvSpPr>
                  <p:cNvPr id="171114"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ja-JP" altLang="en-US"/>
                  </a:p>
                </p:txBody>
              </p:sp>
              <p:sp>
                <p:nvSpPr>
                  <p:cNvPr id="171115"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ja-JP" altLang="en-US"/>
                  </a:p>
                </p:txBody>
              </p:sp>
              <p:sp>
                <p:nvSpPr>
                  <p:cNvPr id="171116"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ja-JP" altLang="en-US"/>
                  </a:p>
                </p:txBody>
              </p:sp>
              <p:sp>
                <p:nvSpPr>
                  <p:cNvPr id="171117"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ja-JP" altLang="en-US"/>
                  </a:p>
                </p:txBody>
              </p:sp>
              <p:sp>
                <p:nvSpPr>
                  <p:cNvPr id="171118"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ja-JP" altLang="en-US"/>
                  </a:p>
                </p:txBody>
              </p:sp>
              <p:sp>
                <p:nvSpPr>
                  <p:cNvPr id="171119"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ja-JP" altLang="en-US"/>
                  </a:p>
                </p:txBody>
              </p:sp>
              <p:sp>
                <p:nvSpPr>
                  <p:cNvPr id="171120"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ja-JP" altLang="en-US"/>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171122"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ja-JP" altLang="en-US"/>
              </a:p>
            </p:txBody>
          </p:sp>
          <p:sp>
            <p:nvSpPr>
              <p:cNvPr id="171123"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ja-JP" altLang="en-US"/>
              </a:p>
            </p:txBody>
          </p:sp>
          <p:sp>
            <p:nvSpPr>
              <p:cNvPr id="171124"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71125"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71126" name="Rectangle 118"/>
              <p:cNvSpPr>
                <a:spLocks noChangeArrowheads="1"/>
              </p:cNvSpPr>
              <p:nvPr/>
            </p:nvSpPr>
            <p:spPr bwMode="hidden">
              <a:xfrm rot="-3417299">
                <a:off x="1010" y="2703"/>
                <a:ext cx="2678"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171127"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ja-JP" altLang="en-US"/>
              </a:p>
            </p:txBody>
          </p:sp>
          <p:grpSp>
            <p:nvGrpSpPr>
              <p:cNvPr id="1040" name="Group 120"/>
              <p:cNvGrpSpPr>
                <a:grpSpLocks noChangeAspect="1"/>
              </p:cNvGrpSpPr>
              <p:nvPr/>
            </p:nvGrpSpPr>
            <p:grpSpPr bwMode="auto">
              <a:xfrm>
                <a:off x="3046" y="1326"/>
                <a:ext cx="259" cy="299"/>
                <a:chOff x="3042" y="1265"/>
                <a:chExt cx="367" cy="424"/>
              </a:xfrm>
            </p:grpSpPr>
            <p:sp>
              <p:nvSpPr>
                <p:cNvPr id="171129"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ja-JP" altLang="en-US"/>
                </a:p>
              </p:txBody>
            </p:sp>
            <p:sp>
              <p:nvSpPr>
                <p:cNvPr id="171130"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71131"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71132"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sp>
              <p:nvSpPr>
                <p:cNvPr id="171133"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ja-JP" altLang="en-US"/>
                </a:p>
              </p:txBody>
            </p:sp>
          </p:grpSp>
        </p:grpSp>
      </p:grpSp>
      <p:sp>
        <p:nvSpPr>
          <p:cNvPr id="171134"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ＭＳ Ｐゴシック" pitchFamily="50" charset="-128"/>
              </a:defRPr>
            </a:lvl1pPr>
          </a:lstStyle>
          <a:p>
            <a:pPr>
              <a:defRPr/>
            </a:pPr>
            <a:fld id="{58988A46-6D44-48C2-8F80-9A5811D43DC0}" type="datetime1">
              <a:rPr lang="ja-JP" altLang="en-US"/>
              <a:pPr>
                <a:defRPr/>
              </a:pPr>
              <a:t>2012/3/23</a:t>
            </a:fld>
            <a:endParaRPr lang="ja-JP" altLang="en-US"/>
          </a:p>
        </p:txBody>
      </p:sp>
      <p:sp>
        <p:nvSpPr>
          <p:cNvPr id="171135"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ＭＳ Ｐゴシック" pitchFamily="50" charset="-128"/>
              </a:defRPr>
            </a:lvl1pPr>
          </a:lstStyle>
          <a:p>
            <a:pPr>
              <a:defRPr/>
            </a:pPr>
            <a:endParaRPr lang="ja-JP" altLang="en-US"/>
          </a:p>
        </p:txBody>
      </p:sp>
      <p:sp>
        <p:nvSpPr>
          <p:cNvPr id="171136"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ea typeface="ＭＳ Ｐゴシック" pitchFamily="50" charset="-128"/>
              </a:defRPr>
            </a:lvl1pPr>
          </a:lstStyle>
          <a:p>
            <a:pPr>
              <a:defRPr/>
            </a:pPr>
            <a:fld id="{36F3917D-0B83-4D2C-9749-DC470047919A}" type="slidenum">
              <a:rPr lang="ja-JP" altLang="en-US"/>
              <a:pPr>
                <a:defRPr/>
              </a:pPr>
              <a:t>&lt;#&gt;</a:t>
            </a:fld>
            <a:endParaRPr lang="ja-JP" altLang="en-US"/>
          </a:p>
        </p:txBody>
      </p:sp>
      <p:sp>
        <p:nvSpPr>
          <p:cNvPr id="171137"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71138"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dk2" tx1="lt1" bg2="dk1" tx2="lt2" accent1="accent1" accent2="accent2" accent3="accent3" accent4="accent4" accent5="accent5" accent6="accent6" hlink="hlink" folHlink="folHlink"/>
  <p:sldLayoutIdLst>
    <p:sldLayoutId id="2147484157"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u"/>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u"/>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u"/>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u"/>
        <a:defRPr kumimoji="1" sz="2000">
          <a:solidFill>
            <a:schemeClr val="tx1"/>
          </a:solidFill>
          <a:effectLst>
            <a:outerShdw blurRad="38100" dist="38100" dir="2700000" algn="tl">
              <a:srgbClr val="000000"/>
            </a:outerShdw>
          </a:effectLst>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sz="quarter"/>
          </p:nvPr>
        </p:nvSpPr>
        <p:spPr>
          <a:xfrm>
            <a:off x="179388" y="260350"/>
            <a:ext cx="8785225" cy="2911475"/>
          </a:xfrm>
        </p:spPr>
        <p:txBody>
          <a:bodyPr/>
          <a:lstStyle/>
          <a:p>
            <a:pPr eaLnBrk="1" hangingPunct="1">
              <a:defRPr/>
            </a:pPr>
            <a:r>
              <a:rPr lang="en-US" altLang="ja-JP" dirty="0" smtClean="0">
                <a:solidFill>
                  <a:schemeClr val="tx1"/>
                </a:solidFill>
                <a:ea typeface="ＭＳ Ｐゴシック" pitchFamily="50" charset="-128"/>
              </a:rPr>
              <a:t>CTA</a:t>
            </a:r>
            <a:r>
              <a:rPr lang="ja-JP" altLang="ja-JP" dirty="0" smtClean="0">
                <a:solidFill>
                  <a:schemeClr val="tx1"/>
                </a:solidFill>
                <a:ea typeface="ＭＳ Ｐゴシック" pitchFamily="50" charset="-128"/>
              </a:rPr>
              <a:t>報告</a:t>
            </a:r>
            <a:r>
              <a:rPr lang="en-US" altLang="ja-JP" dirty="0" smtClean="0">
                <a:solidFill>
                  <a:schemeClr val="tx1"/>
                </a:solidFill>
                <a:ea typeface="ＭＳ Ｐゴシック" pitchFamily="50" charset="-128"/>
              </a:rPr>
              <a:t>34</a:t>
            </a:r>
            <a:r>
              <a:rPr lang="ja-JP" altLang="ja-JP" dirty="0" smtClean="0">
                <a:solidFill>
                  <a:schemeClr val="tx1"/>
                </a:solidFill>
                <a:ea typeface="ＭＳ Ｐゴシック" pitchFamily="50" charset="-128"/>
              </a:rPr>
              <a:t>：</a:t>
            </a:r>
            <a:r>
              <a:rPr lang="en-US" altLang="ja-JP" dirty="0" smtClean="0">
                <a:solidFill>
                  <a:schemeClr val="tx1"/>
                </a:solidFill>
                <a:ea typeface="ＭＳ Ｐゴシック" pitchFamily="50" charset="-128"/>
              </a:rPr>
              <a:t/>
            </a:r>
            <a:br>
              <a:rPr lang="en-US" altLang="ja-JP" dirty="0" smtClean="0">
                <a:solidFill>
                  <a:schemeClr val="tx1"/>
                </a:solidFill>
                <a:ea typeface="ＭＳ Ｐゴシック" pitchFamily="50" charset="-128"/>
              </a:rPr>
            </a:br>
            <a:r>
              <a:rPr lang="en-US" altLang="ja-JP" dirty="0" smtClean="0">
                <a:solidFill>
                  <a:schemeClr val="tx1"/>
                </a:solidFill>
                <a:ea typeface="ＭＳ Ｐゴシック" pitchFamily="50" charset="-128"/>
              </a:rPr>
              <a:t>CTA </a:t>
            </a:r>
            <a:r>
              <a:rPr lang="ja-JP" altLang="ja-JP" dirty="0" smtClean="0">
                <a:solidFill>
                  <a:schemeClr val="tx1"/>
                </a:solidFill>
                <a:ea typeface="ＭＳ Ｐゴシック" pitchFamily="50" charset="-128"/>
              </a:rPr>
              <a:t>大口径望遠鏡のための</a:t>
            </a:r>
            <a:r>
              <a:rPr lang="en-US" altLang="ja-JP" dirty="0" smtClean="0">
                <a:solidFill>
                  <a:schemeClr val="tx1"/>
                </a:solidFill>
                <a:ea typeface="ＭＳ Ｐゴシック" pitchFamily="50" charset="-128"/>
              </a:rPr>
              <a:t/>
            </a:r>
            <a:br>
              <a:rPr lang="en-US" altLang="ja-JP" dirty="0" smtClean="0">
                <a:solidFill>
                  <a:schemeClr val="tx1"/>
                </a:solidFill>
                <a:ea typeface="ＭＳ Ｐゴシック" pitchFamily="50" charset="-128"/>
              </a:rPr>
            </a:br>
            <a:r>
              <a:rPr lang="ja-JP" altLang="ja-JP" dirty="0" smtClean="0">
                <a:solidFill>
                  <a:schemeClr val="tx1"/>
                </a:solidFill>
                <a:ea typeface="ＭＳ Ｐゴシック" pitchFamily="50" charset="-128"/>
              </a:rPr>
              <a:t>焦点面検出器の開発</a:t>
            </a:r>
            <a:endParaRPr lang="ja-JP" altLang="en-US" dirty="0" smtClean="0">
              <a:solidFill>
                <a:schemeClr val="tx1"/>
              </a:solidFill>
              <a:ea typeface="ＭＳ Ｐゴシック" pitchFamily="50" charset="-128"/>
            </a:endParaRPr>
          </a:p>
        </p:txBody>
      </p:sp>
      <p:sp>
        <p:nvSpPr>
          <p:cNvPr id="3" name="サブタイトル 2"/>
          <p:cNvSpPr>
            <a:spLocks noGrp="1"/>
          </p:cNvSpPr>
          <p:nvPr>
            <p:ph type="subTitle" sz="quarter" idx="1"/>
          </p:nvPr>
        </p:nvSpPr>
        <p:spPr>
          <a:xfrm>
            <a:off x="250825" y="3141663"/>
            <a:ext cx="8713788" cy="3716337"/>
          </a:xfrm>
        </p:spPr>
        <p:txBody>
          <a:bodyPr rtlCol="0">
            <a:noAutofit/>
          </a:bodyPr>
          <a:lstStyle/>
          <a:p>
            <a:pPr eaLnBrk="1" fontAlgn="auto" hangingPunct="1">
              <a:spcAft>
                <a:spcPts val="0"/>
              </a:spcAft>
              <a:buFont typeface="Arial" pitchFamily="34" charset="0"/>
              <a:buNone/>
              <a:defRPr/>
            </a:pPr>
            <a:r>
              <a:rPr lang="ja-JP" altLang="en-US" sz="2100" b="1" dirty="0" smtClean="0">
                <a:solidFill>
                  <a:srgbClr val="FFC000"/>
                </a:solidFill>
                <a:effectLst/>
                <a:latin typeface="ＭＳ Ｐゴシック" pitchFamily="50" charset="-128"/>
                <a:ea typeface="ＭＳ Ｐゴシック" pitchFamily="50" charset="-128"/>
              </a:rPr>
              <a:t>○梅原克典</a:t>
            </a:r>
            <a:r>
              <a:rPr lang="ja-JP" altLang="en-US" sz="2100" dirty="0" smtClean="0">
                <a:solidFill>
                  <a:schemeClr val="tx1">
                    <a:lumMod val="95000"/>
                  </a:schemeClr>
                </a:solidFill>
                <a:effectLst/>
                <a:latin typeface="ＭＳ Ｐゴシック" pitchFamily="50" charset="-128"/>
                <a:ea typeface="ＭＳ Ｐゴシック" pitchFamily="50" charset="-128"/>
              </a:rPr>
              <a:t>、片桐秀明、黒田和典、佐々木美佳</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茨城大学</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粟根</a:t>
            </a:r>
            <a:r>
              <a:rPr lang="ja-JP" altLang="en-US" sz="2100" dirty="0">
                <a:solidFill>
                  <a:schemeClr val="tx1">
                    <a:lumMod val="95000"/>
                  </a:schemeClr>
                </a:solidFill>
                <a:effectLst/>
                <a:latin typeface="ＭＳ Ｐゴシック" pitchFamily="50" charset="-128"/>
                <a:ea typeface="ＭＳ Ｐゴシック" pitchFamily="50" charset="-128"/>
              </a:rPr>
              <a:t>悠介、窪秀利、今野裕介、谷森達、林田将</a:t>
            </a:r>
            <a:r>
              <a:rPr lang="ja-JP" altLang="en-US" sz="2100" dirty="0" smtClean="0">
                <a:solidFill>
                  <a:schemeClr val="tx1">
                    <a:lumMod val="95000"/>
                  </a:schemeClr>
                </a:solidFill>
                <a:effectLst/>
                <a:latin typeface="ＭＳ Ｐゴシック" pitchFamily="50" charset="-128"/>
                <a:ea typeface="ＭＳ Ｐゴシック" pitchFamily="50" charset="-128"/>
              </a:rPr>
              <a:t>明</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京都大学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上野遥、</a:t>
            </a:r>
            <a:r>
              <a:rPr lang="ja-JP" altLang="en-US" sz="2100" dirty="0" smtClean="0">
                <a:effectLst/>
                <a:latin typeface="ＭＳ Ｐゴシック" pitchFamily="50" charset="-128"/>
                <a:ea typeface="ＭＳ Ｐゴシック" pitchFamily="50" charset="-128"/>
              </a:rPr>
              <a:t>小山志勇、</a:t>
            </a:r>
            <a:r>
              <a:rPr lang="ja-JP" altLang="en-US" sz="2100" dirty="0" smtClean="0">
                <a:solidFill>
                  <a:schemeClr val="tx1">
                    <a:lumMod val="95000"/>
                  </a:schemeClr>
                </a:solidFill>
                <a:effectLst/>
                <a:latin typeface="ＭＳ Ｐゴシック" pitchFamily="50" charset="-128"/>
                <a:ea typeface="ＭＳ Ｐゴシック" pitchFamily="50" charset="-128"/>
              </a:rPr>
              <a:t>寺田幸功</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埼玉大学</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榎本</a:t>
            </a:r>
            <a:r>
              <a:rPr lang="ja-JP" altLang="en-US" sz="2100" dirty="0">
                <a:solidFill>
                  <a:schemeClr val="tx1">
                    <a:lumMod val="95000"/>
                  </a:schemeClr>
                </a:solidFill>
                <a:effectLst/>
                <a:latin typeface="ＭＳ Ｐゴシック" pitchFamily="50" charset="-128"/>
                <a:ea typeface="ＭＳ Ｐゴシック" pitchFamily="50" charset="-128"/>
              </a:rPr>
              <a:t>良治、大岡秀行</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東大宇宙</a:t>
            </a:r>
            <a:r>
              <a:rPr lang="ja-JP" altLang="en-US" sz="2100" dirty="0">
                <a:solidFill>
                  <a:schemeClr val="tx1">
                    <a:lumMod val="95000"/>
                  </a:schemeClr>
                </a:solidFill>
                <a:effectLst/>
                <a:latin typeface="ＭＳ Ｐゴシック" pitchFamily="50" charset="-128"/>
                <a:ea typeface="ＭＳ Ｐゴシック" pitchFamily="50" charset="-128"/>
              </a:rPr>
              <a:t>線研究所</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手嶋</a:t>
            </a:r>
            <a:r>
              <a:rPr lang="ja-JP" altLang="en-US" sz="2100" dirty="0">
                <a:solidFill>
                  <a:schemeClr val="tx1">
                    <a:lumMod val="95000"/>
                  </a:schemeClr>
                </a:solidFill>
                <a:effectLst/>
                <a:latin typeface="ＭＳ Ｐゴシック" pitchFamily="50" charset="-128"/>
                <a:ea typeface="ＭＳ Ｐゴシック" pitchFamily="50" charset="-128"/>
              </a:rPr>
              <a:t>政廣</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東大宇宙線研究所、マックスプランク研究所</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奥村曉</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宇宙科学</a:t>
            </a:r>
            <a:r>
              <a:rPr lang="ja-JP" altLang="en-US" sz="2100" dirty="0" smtClean="0">
                <a:solidFill>
                  <a:schemeClr val="tx1">
                    <a:lumMod val="95000"/>
                  </a:schemeClr>
                </a:solidFill>
                <a:effectLst/>
                <a:latin typeface="ＭＳ Ｐゴシック" pitchFamily="50" charset="-128"/>
                <a:ea typeface="ＭＳ Ｐゴシック" pitchFamily="50" charset="-128"/>
              </a:rPr>
              <a:t>研究所</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折戸</a:t>
            </a:r>
            <a:r>
              <a:rPr lang="ja-JP" altLang="en-US" sz="2100" dirty="0">
                <a:solidFill>
                  <a:schemeClr val="tx1">
                    <a:lumMod val="95000"/>
                  </a:schemeClr>
                </a:solidFill>
                <a:effectLst/>
                <a:latin typeface="ＭＳ Ｐゴシック" pitchFamily="50" charset="-128"/>
                <a:ea typeface="ＭＳ Ｐゴシック" pitchFamily="50" charset="-128"/>
              </a:rPr>
              <a:t>玲子、菅原隆希</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徳島大学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株木重人、櫛田</a:t>
            </a:r>
            <a:r>
              <a:rPr lang="ja-JP" altLang="en-US" sz="2100" dirty="0">
                <a:solidFill>
                  <a:schemeClr val="tx1">
                    <a:lumMod val="95000"/>
                  </a:schemeClr>
                </a:solidFill>
                <a:effectLst/>
                <a:latin typeface="ＭＳ Ｐゴシック" pitchFamily="50" charset="-128"/>
                <a:ea typeface="ＭＳ Ｐゴシック" pitchFamily="50" charset="-128"/>
              </a:rPr>
              <a:t>淳子</a:t>
            </a:r>
            <a:r>
              <a:rPr lang="ja-JP" altLang="en-US" sz="2100" dirty="0" smtClean="0">
                <a:solidFill>
                  <a:schemeClr val="tx1">
                    <a:lumMod val="95000"/>
                  </a:schemeClr>
                </a:solidFill>
                <a:effectLst/>
                <a:latin typeface="ＭＳ Ｐゴシック" pitchFamily="50" charset="-128"/>
                <a:ea typeface="ＭＳ Ｐゴシック" pitchFamily="50" charset="-128"/>
              </a:rPr>
              <a:t>、小谷一</a:t>
            </a:r>
            <a:r>
              <a:rPr lang="ja-JP" altLang="en-US" sz="2100" dirty="0">
                <a:solidFill>
                  <a:schemeClr val="tx1">
                    <a:lumMod val="95000"/>
                  </a:schemeClr>
                </a:solidFill>
                <a:effectLst/>
                <a:latin typeface="ＭＳ Ｐゴシック" pitchFamily="50" charset="-128"/>
                <a:ea typeface="ＭＳ Ｐゴシック" pitchFamily="50" charset="-128"/>
              </a:rPr>
              <a:t>仁、西嶋恭司</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東海大学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郡司</a:t>
            </a:r>
            <a:r>
              <a:rPr lang="ja-JP" altLang="en-US" sz="2100" dirty="0">
                <a:solidFill>
                  <a:schemeClr val="tx1">
                    <a:lumMod val="95000"/>
                  </a:schemeClr>
                </a:solidFill>
                <a:effectLst/>
                <a:latin typeface="ＭＳ Ｐゴシック" pitchFamily="50" charset="-128"/>
                <a:ea typeface="ＭＳ Ｐゴシック" pitchFamily="50" charset="-128"/>
              </a:rPr>
              <a:t>修一、門叶冬樹</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山形大学</a:t>
            </a:r>
            <a:r>
              <a:rPr lang="en-US" altLang="ja-JP" sz="2100" dirty="0" smtClean="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渋谷</a:t>
            </a:r>
            <a:r>
              <a:rPr lang="ja-JP" altLang="en-US" sz="2100" dirty="0">
                <a:solidFill>
                  <a:schemeClr val="tx1">
                    <a:lumMod val="95000"/>
                  </a:schemeClr>
                </a:solidFill>
                <a:effectLst/>
                <a:latin typeface="ＭＳ Ｐゴシック" pitchFamily="50" charset="-128"/>
                <a:ea typeface="ＭＳ Ｐゴシック" pitchFamily="50" charset="-128"/>
              </a:rPr>
              <a:t>明伸、田島宏康、日高直哉</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名古屋大学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高橋</a:t>
            </a:r>
            <a:r>
              <a:rPr lang="ja-JP" altLang="en-US" sz="2100" dirty="0">
                <a:solidFill>
                  <a:schemeClr val="tx1">
                    <a:lumMod val="95000"/>
                  </a:schemeClr>
                </a:solidFill>
                <a:effectLst/>
                <a:latin typeface="ＭＳ Ｐゴシック" pitchFamily="50" charset="-128"/>
                <a:ea typeface="ＭＳ Ｐゴシック" pitchFamily="50" charset="-128"/>
              </a:rPr>
              <a:t>弘充、</a:t>
            </a:r>
            <a:r>
              <a:rPr lang="ja-JP" altLang="en-US" sz="2100" dirty="0" smtClean="0">
                <a:solidFill>
                  <a:schemeClr val="tx1">
                    <a:lumMod val="95000"/>
                  </a:schemeClr>
                </a:solidFill>
                <a:effectLst/>
                <a:latin typeface="ＭＳ Ｐゴシック" pitchFamily="50" charset="-128"/>
                <a:ea typeface="ＭＳ Ｐゴシック" pitchFamily="50" charset="-128"/>
              </a:rPr>
              <a:t>深沢泰司</a:t>
            </a:r>
            <a:r>
              <a:rPr lang="ja-JP" altLang="en-US" sz="2100" dirty="0">
                <a:solidFill>
                  <a:schemeClr val="tx1">
                    <a:lumMod val="95000"/>
                  </a:schemeClr>
                </a:solidFill>
                <a:effectLst/>
                <a:latin typeface="ＭＳ Ｐゴシック" pitchFamily="50" charset="-128"/>
                <a:ea typeface="ＭＳ Ｐゴシック" pitchFamily="50" charset="-128"/>
              </a:rPr>
              <a:t>、水野恒史、米谷光生</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広島大学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千</a:t>
            </a:r>
            <a:r>
              <a:rPr lang="ja-JP" altLang="en-US" sz="2100" dirty="0">
                <a:solidFill>
                  <a:schemeClr val="tx1">
                    <a:lumMod val="95000"/>
                  </a:schemeClr>
                </a:solidFill>
                <a:effectLst/>
                <a:latin typeface="ＭＳ Ｐゴシック" pitchFamily="50" charset="-128"/>
                <a:ea typeface="ＭＳ Ｐゴシック" pitchFamily="50" charset="-128"/>
              </a:rPr>
              <a:t>川道幸</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近畿大学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千葉</a:t>
            </a:r>
            <a:r>
              <a:rPr lang="ja-JP" altLang="en-US" sz="2100" dirty="0">
                <a:solidFill>
                  <a:schemeClr val="tx1">
                    <a:lumMod val="95000"/>
                  </a:schemeClr>
                </a:solidFill>
                <a:effectLst/>
                <a:latin typeface="ＭＳ Ｐゴシック" pitchFamily="50" charset="-128"/>
                <a:ea typeface="ＭＳ Ｐゴシック" pitchFamily="50" charset="-128"/>
              </a:rPr>
              <a:t>順成</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東京理科大学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中森健之</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早稲田大学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馬場</a:t>
            </a:r>
            <a:r>
              <a:rPr lang="ja-JP" altLang="en-US" sz="2100" dirty="0">
                <a:solidFill>
                  <a:schemeClr val="tx1">
                    <a:lumMod val="95000"/>
                  </a:schemeClr>
                </a:solidFill>
                <a:effectLst/>
                <a:latin typeface="ＭＳ Ｐゴシック" pitchFamily="50" charset="-128"/>
                <a:ea typeface="ＭＳ Ｐゴシック" pitchFamily="50" charset="-128"/>
              </a:rPr>
              <a:t>彩、山岡和貴、吉田篤正</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青山学院大学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山本</a:t>
            </a:r>
            <a:r>
              <a:rPr lang="ja-JP" altLang="en-US" sz="2100" dirty="0">
                <a:solidFill>
                  <a:schemeClr val="tx1">
                    <a:lumMod val="95000"/>
                  </a:schemeClr>
                </a:solidFill>
                <a:effectLst/>
                <a:latin typeface="ＭＳ Ｐゴシック" pitchFamily="50" charset="-128"/>
                <a:ea typeface="ＭＳ Ｐゴシック" pitchFamily="50" charset="-128"/>
              </a:rPr>
              <a:t>常夏</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a:solidFill>
                  <a:schemeClr val="tx1">
                    <a:lumMod val="95000"/>
                  </a:schemeClr>
                </a:solidFill>
                <a:effectLst/>
                <a:latin typeface="ＭＳ Ｐゴシック" pitchFamily="50" charset="-128"/>
                <a:ea typeface="ＭＳ Ｐゴシック" pitchFamily="50" charset="-128"/>
              </a:rPr>
              <a:t>甲南大学</a:t>
            </a:r>
            <a:r>
              <a:rPr lang="en-US" altLang="ja-JP" sz="2100" dirty="0">
                <a:solidFill>
                  <a:schemeClr val="tx1">
                    <a:lumMod val="95000"/>
                  </a:schemeClr>
                </a:solidFill>
                <a:effectLst/>
                <a:latin typeface="ＭＳ Ｐゴシック" pitchFamily="50" charset="-128"/>
                <a:ea typeface="ＭＳ Ｐゴシック" pitchFamily="50" charset="-128"/>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en-US" altLang="ja-JP" sz="2100" dirty="0" err="1" smtClean="0">
                <a:solidFill>
                  <a:schemeClr val="tx1">
                    <a:lumMod val="95000"/>
                  </a:schemeClr>
                </a:solidFill>
                <a:effectLst/>
                <a:latin typeface="Arial" pitchFamily="34" charset="0"/>
                <a:ea typeface="ＭＳ Ｐゴシック" pitchFamily="50" charset="-128"/>
                <a:cs typeface="Arial" pitchFamily="34" charset="0"/>
              </a:rPr>
              <a:t>Razmik</a:t>
            </a:r>
            <a:r>
              <a:rPr lang="en-US" altLang="ja-JP" sz="2100" dirty="0" smtClean="0">
                <a:solidFill>
                  <a:schemeClr val="tx1">
                    <a:lumMod val="95000"/>
                  </a:schemeClr>
                </a:solidFill>
                <a:effectLst/>
                <a:latin typeface="Arial" pitchFamily="34" charset="0"/>
                <a:ea typeface="ＭＳ Ｐゴシック" pitchFamily="50" charset="-128"/>
                <a:cs typeface="Arial" pitchFamily="34" charset="0"/>
              </a:rPr>
              <a:t> </a:t>
            </a:r>
            <a:r>
              <a:rPr lang="en-US" altLang="ja-JP" sz="2100" dirty="0" err="1" smtClean="0">
                <a:solidFill>
                  <a:schemeClr val="tx1">
                    <a:lumMod val="95000"/>
                  </a:schemeClr>
                </a:solidFill>
                <a:effectLst/>
                <a:latin typeface="Arial" pitchFamily="34" charset="0"/>
                <a:ea typeface="ＭＳ Ｐゴシック" pitchFamily="50" charset="-128"/>
                <a:cs typeface="Arial" pitchFamily="34" charset="0"/>
              </a:rPr>
              <a:t>Mirzoyan</a:t>
            </a:r>
            <a:r>
              <a:rPr lang="ja-JP" altLang="en-US" sz="2100" dirty="0" err="1">
                <a:solidFill>
                  <a:schemeClr val="tx1">
                    <a:lumMod val="95000"/>
                  </a:schemeClr>
                </a:solidFill>
                <a:effectLst/>
                <a:latin typeface="Arial" pitchFamily="34" charset="0"/>
                <a:ea typeface="ＭＳ Ｐゴシック" pitchFamily="50" charset="-128"/>
                <a:cs typeface="Arial" pitchFamily="34" charset="0"/>
              </a:rPr>
              <a:t>、</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Olaf </a:t>
            </a:r>
            <a:r>
              <a:rPr lang="en-US" altLang="ja-JP" sz="2100" dirty="0" err="1">
                <a:solidFill>
                  <a:schemeClr val="tx1">
                    <a:lumMod val="95000"/>
                  </a:schemeClr>
                </a:solidFill>
                <a:effectLst/>
                <a:latin typeface="Arial" pitchFamily="34" charset="0"/>
                <a:ea typeface="ＭＳ Ｐゴシック" pitchFamily="50" charset="-128"/>
                <a:cs typeface="Arial" pitchFamily="34" charset="0"/>
              </a:rPr>
              <a:t>Reimann</a:t>
            </a:r>
            <a:r>
              <a:rPr lang="ja-JP" altLang="en-US" sz="2100" dirty="0" err="1" smtClean="0">
                <a:solidFill>
                  <a:schemeClr val="tx1">
                    <a:lumMod val="95000"/>
                  </a:schemeClr>
                </a:solidFill>
                <a:effectLst/>
                <a:latin typeface="Arial" pitchFamily="34" charset="0"/>
                <a:ea typeface="ＭＳ Ｐゴシック" pitchFamily="50" charset="-128"/>
                <a:cs typeface="Arial" pitchFamily="34" charset="0"/>
              </a:rPr>
              <a:t>、</a:t>
            </a:r>
            <a:r>
              <a:rPr lang="en-US" altLang="ja-JP" sz="2100" dirty="0" smtClean="0">
                <a:solidFill>
                  <a:schemeClr val="tx1">
                    <a:lumMod val="95000"/>
                  </a:schemeClr>
                </a:solidFill>
                <a:effectLst/>
                <a:latin typeface="Arial" pitchFamily="34" charset="0"/>
                <a:ea typeface="ＭＳ Ｐゴシック" pitchFamily="50" charset="-128"/>
                <a:cs typeface="Arial" pitchFamily="34" charset="0"/>
              </a:rPr>
              <a:t>avid </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Fink</a:t>
            </a:r>
            <a:r>
              <a:rPr lang="ja-JP" altLang="en-US" sz="2100" dirty="0" err="1">
                <a:solidFill>
                  <a:schemeClr val="tx1">
                    <a:lumMod val="95000"/>
                  </a:schemeClr>
                </a:solidFill>
                <a:effectLst/>
                <a:latin typeface="Arial" pitchFamily="34" charset="0"/>
                <a:ea typeface="ＭＳ Ｐゴシック" pitchFamily="50" charset="-128"/>
                <a:cs typeface="Arial" pitchFamily="34" charset="0"/>
              </a:rPr>
              <a:t>、</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Thomas </a:t>
            </a:r>
            <a:r>
              <a:rPr lang="en-US" altLang="ja-JP" sz="2100" dirty="0" err="1">
                <a:solidFill>
                  <a:schemeClr val="tx1">
                    <a:lumMod val="95000"/>
                  </a:schemeClr>
                </a:solidFill>
                <a:effectLst/>
                <a:latin typeface="Arial" pitchFamily="34" charset="0"/>
                <a:ea typeface="ＭＳ Ｐゴシック" pitchFamily="50" charset="-128"/>
                <a:cs typeface="Arial" pitchFamily="34" charset="0"/>
              </a:rPr>
              <a:t>Schweizer</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 (</a:t>
            </a:r>
            <a:r>
              <a:rPr lang="ja-JP" altLang="en-US" sz="2100" dirty="0">
                <a:solidFill>
                  <a:schemeClr val="tx1">
                    <a:lumMod val="95000"/>
                  </a:schemeClr>
                </a:solidFill>
                <a:effectLst/>
                <a:latin typeface="ＭＳ Ｐゴシック" pitchFamily="50" charset="-128"/>
                <a:ea typeface="ＭＳ Ｐゴシック" pitchFamily="50" charset="-128"/>
              </a:rPr>
              <a:t>マックスプランク研究所</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a:t>
            </a:r>
            <a:r>
              <a:rPr lang="ja-JP" altLang="en-US" sz="2100" dirty="0" err="1" smtClean="0">
                <a:solidFill>
                  <a:schemeClr val="tx1">
                    <a:lumMod val="95000"/>
                  </a:schemeClr>
                </a:solidFill>
                <a:effectLst/>
                <a:latin typeface="ＭＳ Ｐゴシック" pitchFamily="50" charset="-128"/>
                <a:ea typeface="ＭＳ Ｐゴシック" pitchFamily="50" charset="-128"/>
              </a:rPr>
              <a:t>、</a:t>
            </a:r>
            <a:r>
              <a:rPr lang="ja-JP" altLang="en-US" sz="2100" dirty="0" smtClean="0">
                <a:solidFill>
                  <a:schemeClr val="tx1">
                    <a:lumMod val="95000"/>
                  </a:schemeClr>
                </a:solidFill>
                <a:effectLst/>
                <a:latin typeface="ＭＳ Ｐゴシック" pitchFamily="50" charset="-128"/>
                <a:ea typeface="ＭＳ Ｐゴシック" pitchFamily="50" charset="-128"/>
              </a:rPr>
              <a:t>ほか</a:t>
            </a:r>
            <a:r>
              <a:rPr lang="en-US" altLang="ja-JP" sz="2100" dirty="0" smtClean="0">
                <a:solidFill>
                  <a:schemeClr val="tx1">
                    <a:lumMod val="95000"/>
                  </a:schemeClr>
                </a:solidFill>
                <a:effectLst/>
                <a:latin typeface="Arial" pitchFamily="34" charset="0"/>
                <a:ea typeface="ＭＳ Ｐゴシック" pitchFamily="50" charset="-128"/>
                <a:cs typeface="Arial" pitchFamily="34" charset="0"/>
              </a:rPr>
              <a:t>CTA-Japan </a:t>
            </a:r>
            <a:r>
              <a:rPr lang="en-US" altLang="ja-JP" sz="2100" dirty="0">
                <a:solidFill>
                  <a:schemeClr val="tx1">
                    <a:lumMod val="95000"/>
                  </a:schemeClr>
                </a:solidFill>
                <a:effectLst/>
                <a:latin typeface="Arial" pitchFamily="34" charset="0"/>
                <a:ea typeface="ＭＳ Ｐゴシック" pitchFamily="50" charset="-128"/>
                <a:cs typeface="Arial" pitchFamily="34" charset="0"/>
              </a:rPr>
              <a:t>Consortium</a:t>
            </a:r>
            <a:endParaRPr lang="ja-JP" altLang="en-US" sz="2100" dirty="0">
              <a:solidFill>
                <a:schemeClr val="tx1">
                  <a:lumMod val="95000"/>
                </a:schemeClr>
              </a:solidFill>
              <a:effectLst/>
              <a:latin typeface="Arial" pitchFamily="34" charset="0"/>
              <a:ea typeface="ＭＳ Ｐゴシック" pitchFamily="50"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タイトル 2"/>
          <p:cNvSpPr>
            <a:spLocks noGrp="1"/>
          </p:cNvSpPr>
          <p:nvPr>
            <p:ph type="title"/>
          </p:nvPr>
        </p:nvSpPr>
        <p:spPr>
          <a:xfrm>
            <a:off x="457200" y="44450"/>
            <a:ext cx="8229600" cy="792163"/>
          </a:xfrm>
        </p:spPr>
        <p:txBody>
          <a:bodyPr/>
          <a:lstStyle/>
          <a:p>
            <a:pPr eaLnBrk="1" hangingPunct="1">
              <a:defRPr/>
            </a:pPr>
            <a:r>
              <a:rPr lang="en-US" altLang="ja-JP" dirty="0" smtClean="0">
                <a:solidFill>
                  <a:schemeClr val="tx1"/>
                </a:solidFill>
                <a:ea typeface="ＭＳ Ｐゴシック" pitchFamily="50" charset="-128"/>
              </a:rPr>
              <a:t>(3) </a:t>
            </a:r>
            <a:r>
              <a:rPr lang="ja-JP" altLang="en-US" dirty="0" smtClean="0">
                <a:solidFill>
                  <a:schemeClr val="tx1"/>
                </a:solidFill>
                <a:ea typeface="ＭＳ Ｐゴシック" pitchFamily="50" charset="-128"/>
              </a:rPr>
              <a:t>冷却システム</a:t>
            </a:r>
          </a:p>
        </p:txBody>
      </p:sp>
      <p:sp>
        <p:nvSpPr>
          <p:cNvPr id="12291" name="正方形/長方形 17"/>
          <p:cNvSpPr>
            <a:spLocks noChangeArrowheads="1"/>
          </p:cNvSpPr>
          <p:nvPr/>
        </p:nvSpPr>
        <p:spPr bwMode="auto">
          <a:xfrm>
            <a:off x="395288" y="981075"/>
            <a:ext cx="4895850" cy="954088"/>
          </a:xfrm>
          <a:prstGeom prst="rect">
            <a:avLst/>
          </a:prstGeom>
          <a:noFill/>
          <a:ln w="9525">
            <a:noFill/>
            <a:miter lim="800000"/>
            <a:headEnd/>
            <a:tailEnd/>
          </a:ln>
        </p:spPr>
        <p:txBody>
          <a:bodyPr>
            <a:spAutoFit/>
          </a:bodyPr>
          <a:lstStyle/>
          <a:p>
            <a:pPr marL="342900" indent="-342900">
              <a:buClr>
                <a:schemeClr val="accent1"/>
              </a:buClr>
            </a:pPr>
            <a:r>
              <a:rPr lang="ja-JP" altLang="en-US" sz="2800"/>
              <a:t>冷却システムの性能評価を行う</a:t>
            </a:r>
            <a:endParaRPr lang="en-US" altLang="ja-JP" sz="2800"/>
          </a:p>
          <a:p>
            <a:pPr marL="342900" indent="-342900">
              <a:buClr>
                <a:schemeClr val="accent1"/>
              </a:buClr>
            </a:pPr>
            <a:r>
              <a:rPr lang="ja-JP" altLang="en-US" sz="2800"/>
              <a:t>ために現在開発が進行中</a:t>
            </a:r>
            <a:endParaRPr lang="en-US" altLang="ja-JP" sz="2800"/>
          </a:p>
        </p:txBody>
      </p:sp>
      <p:grpSp>
        <p:nvGrpSpPr>
          <p:cNvPr id="12292" name="グループ化 16"/>
          <p:cNvGrpSpPr>
            <a:grpSpLocks/>
          </p:cNvGrpSpPr>
          <p:nvPr/>
        </p:nvGrpSpPr>
        <p:grpSpPr bwMode="auto">
          <a:xfrm>
            <a:off x="5329238" y="908050"/>
            <a:ext cx="3419475" cy="3136900"/>
            <a:chOff x="5328592" y="908050"/>
            <a:chExt cx="3419872" cy="3137084"/>
          </a:xfrm>
        </p:grpSpPr>
        <p:pic>
          <p:nvPicPr>
            <p:cNvPr id="12308" name="Picture 15"/>
            <p:cNvPicPr>
              <a:picLocks noChangeAspect="1" noChangeArrowheads="1"/>
            </p:cNvPicPr>
            <p:nvPr/>
          </p:nvPicPr>
          <p:blipFill>
            <a:blip r:embed="rId3" cstate="print"/>
            <a:srcRect/>
            <a:stretch>
              <a:fillRect/>
            </a:stretch>
          </p:blipFill>
          <p:spPr bwMode="auto">
            <a:xfrm>
              <a:off x="5700720" y="908050"/>
              <a:ext cx="2544209" cy="2705807"/>
            </a:xfrm>
            <a:prstGeom prst="rect">
              <a:avLst/>
            </a:prstGeom>
            <a:noFill/>
            <a:ln w="9525">
              <a:noFill/>
              <a:miter lim="800000"/>
              <a:headEnd/>
              <a:tailEnd/>
            </a:ln>
          </p:spPr>
        </p:pic>
        <p:sp>
          <p:nvSpPr>
            <p:cNvPr id="12309" name="テキスト ボックス 15"/>
            <p:cNvSpPr txBox="1">
              <a:spLocks noChangeArrowheads="1"/>
            </p:cNvSpPr>
            <p:nvPr/>
          </p:nvSpPr>
          <p:spPr bwMode="auto">
            <a:xfrm>
              <a:off x="5328592" y="3645024"/>
              <a:ext cx="3419872" cy="400110"/>
            </a:xfrm>
            <a:prstGeom prst="rect">
              <a:avLst/>
            </a:prstGeom>
            <a:noFill/>
            <a:ln w="9525">
              <a:noFill/>
              <a:miter lim="800000"/>
              <a:headEnd/>
              <a:tailEnd/>
            </a:ln>
          </p:spPr>
          <p:txBody>
            <a:bodyPr>
              <a:spAutoFit/>
            </a:bodyPr>
            <a:lstStyle/>
            <a:p>
              <a:r>
                <a:rPr lang="ja-JP" altLang="en-US" sz="2000"/>
                <a:t>クラスター挿入時のイメージ図</a:t>
              </a:r>
            </a:p>
          </p:txBody>
        </p:sp>
      </p:grpSp>
      <p:sp>
        <p:nvSpPr>
          <p:cNvPr id="17" name="スライド番号プレースホルダ 16"/>
          <p:cNvSpPr>
            <a:spLocks noGrp="1"/>
          </p:cNvSpPr>
          <p:nvPr>
            <p:ph type="sldNum" sz="quarter" idx="12"/>
          </p:nvPr>
        </p:nvSpPr>
        <p:spPr>
          <a:xfrm>
            <a:off x="6615113" y="6356350"/>
            <a:ext cx="2133600" cy="457200"/>
          </a:xfrm>
        </p:spPr>
        <p:txBody>
          <a:bodyPr/>
          <a:lstStyle/>
          <a:p>
            <a:pPr>
              <a:defRPr/>
            </a:pPr>
            <a:fld id="{5A59AE04-BEB1-4DC7-A484-E2EBC73A321B}" type="slidenum">
              <a:rPr lang="ja-JP" altLang="en-US" smtClean="0"/>
              <a:pPr>
                <a:defRPr/>
              </a:pPr>
              <a:t>10</a:t>
            </a:fld>
            <a:endParaRPr lang="ja-JP" altLang="en-US" dirty="0"/>
          </a:p>
        </p:txBody>
      </p:sp>
      <p:pic>
        <p:nvPicPr>
          <p:cNvPr id="12294" name="Picture 18"/>
          <p:cNvPicPr>
            <a:picLocks noChangeAspect="1" noChangeArrowheads="1"/>
          </p:cNvPicPr>
          <p:nvPr/>
        </p:nvPicPr>
        <p:blipFill>
          <a:blip r:embed="rId4" cstate="print"/>
          <a:srcRect/>
          <a:stretch>
            <a:fillRect/>
          </a:stretch>
        </p:blipFill>
        <p:spPr bwMode="auto">
          <a:xfrm>
            <a:off x="5718175" y="4076700"/>
            <a:ext cx="2454275" cy="2736850"/>
          </a:xfrm>
          <a:prstGeom prst="rect">
            <a:avLst/>
          </a:prstGeom>
          <a:noFill/>
          <a:ln w="9525">
            <a:noFill/>
            <a:miter lim="800000"/>
            <a:headEnd/>
            <a:tailEnd/>
          </a:ln>
        </p:spPr>
      </p:pic>
      <p:grpSp>
        <p:nvGrpSpPr>
          <p:cNvPr id="12295" name="グループ化 22"/>
          <p:cNvGrpSpPr>
            <a:grpSpLocks/>
          </p:cNvGrpSpPr>
          <p:nvPr/>
        </p:nvGrpSpPr>
        <p:grpSpPr bwMode="auto">
          <a:xfrm>
            <a:off x="323850" y="2120900"/>
            <a:ext cx="4752975" cy="4545013"/>
            <a:chOff x="179388" y="2120899"/>
            <a:chExt cx="4752652" cy="4544905"/>
          </a:xfrm>
        </p:grpSpPr>
        <p:pic>
          <p:nvPicPr>
            <p:cNvPr id="12302" name="図 15" descr="冷却プレート.jpg"/>
            <p:cNvPicPr>
              <a:picLocks noChangeAspect="1"/>
            </p:cNvPicPr>
            <p:nvPr/>
          </p:nvPicPr>
          <p:blipFill>
            <a:blip r:embed="rId5" cstate="print"/>
            <a:srcRect/>
            <a:stretch>
              <a:fillRect/>
            </a:stretch>
          </p:blipFill>
          <p:spPr bwMode="auto">
            <a:xfrm>
              <a:off x="179388" y="2120899"/>
              <a:ext cx="4752652" cy="4544905"/>
            </a:xfrm>
            <a:prstGeom prst="rect">
              <a:avLst/>
            </a:prstGeom>
            <a:noFill/>
            <a:ln w="9525">
              <a:noFill/>
              <a:miter lim="800000"/>
              <a:headEnd/>
              <a:tailEnd/>
            </a:ln>
          </p:spPr>
        </p:pic>
        <p:sp>
          <p:nvSpPr>
            <p:cNvPr id="12303" name="テキスト ボックス 6"/>
            <p:cNvSpPr txBox="1">
              <a:spLocks noChangeArrowheads="1"/>
            </p:cNvSpPr>
            <p:nvPr/>
          </p:nvSpPr>
          <p:spPr bwMode="auto">
            <a:xfrm>
              <a:off x="251520" y="5981278"/>
              <a:ext cx="1584325" cy="400050"/>
            </a:xfrm>
            <a:prstGeom prst="rect">
              <a:avLst/>
            </a:prstGeom>
            <a:solidFill>
              <a:schemeClr val="bg1">
                <a:alpha val="79999"/>
              </a:schemeClr>
            </a:solidFill>
            <a:ln w="9525">
              <a:noFill/>
              <a:miter lim="800000"/>
              <a:headEnd/>
              <a:tailEnd/>
            </a:ln>
          </p:spPr>
          <p:txBody>
            <a:bodyPr>
              <a:spAutoFit/>
            </a:bodyPr>
            <a:lstStyle/>
            <a:p>
              <a:r>
                <a:rPr lang="ja-JP" altLang="en-US" sz="2000"/>
                <a:t>冷却プレート</a:t>
              </a:r>
            </a:p>
          </p:txBody>
        </p:sp>
        <p:cxnSp>
          <p:nvCxnSpPr>
            <p:cNvPr id="12" name="直線矢印コネクタ 11"/>
            <p:cNvCxnSpPr/>
            <p:nvPr/>
          </p:nvCxnSpPr>
          <p:spPr bwMode="auto">
            <a:xfrm>
              <a:off x="611159" y="4221112"/>
              <a:ext cx="4033564"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05" name="Text Box 6"/>
            <p:cNvSpPr txBox="1">
              <a:spLocks noChangeArrowheads="1"/>
            </p:cNvSpPr>
            <p:nvPr/>
          </p:nvSpPr>
          <p:spPr bwMode="auto">
            <a:xfrm>
              <a:off x="3082285" y="4283743"/>
              <a:ext cx="1107996" cy="369332"/>
            </a:xfrm>
            <a:prstGeom prst="rect">
              <a:avLst/>
            </a:prstGeom>
            <a:noFill/>
            <a:ln w="9525">
              <a:noFill/>
              <a:miter lim="800000"/>
              <a:headEnd/>
              <a:tailEnd/>
            </a:ln>
          </p:spPr>
          <p:txBody>
            <a:bodyPr wrap="none">
              <a:spAutoFit/>
            </a:bodyPr>
            <a:lstStyle/>
            <a:p>
              <a:r>
                <a:rPr lang="ja-JP" altLang="en-US" b="1"/>
                <a:t>1015</a:t>
              </a:r>
              <a:r>
                <a:rPr lang="en-US" altLang="ja-JP" b="1"/>
                <a:t>mm</a:t>
              </a:r>
              <a:endParaRPr lang="ja-JP" altLang="en-US" b="1"/>
            </a:p>
          </p:txBody>
        </p:sp>
        <p:sp>
          <p:nvSpPr>
            <p:cNvPr id="12306" name="Text Box 7"/>
            <p:cNvSpPr txBox="1">
              <a:spLocks noChangeArrowheads="1"/>
            </p:cNvSpPr>
            <p:nvPr/>
          </p:nvSpPr>
          <p:spPr bwMode="auto">
            <a:xfrm>
              <a:off x="1698357" y="4725144"/>
              <a:ext cx="1073443" cy="369332"/>
            </a:xfrm>
            <a:prstGeom prst="rect">
              <a:avLst/>
            </a:prstGeom>
            <a:noFill/>
            <a:ln w="9525">
              <a:noFill/>
              <a:miter lim="800000"/>
              <a:headEnd/>
              <a:tailEnd/>
            </a:ln>
          </p:spPr>
          <p:txBody>
            <a:bodyPr>
              <a:spAutoFit/>
            </a:bodyPr>
            <a:lstStyle/>
            <a:p>
              <a:r>
                <a:rPr lang="ja-JP" altLang="en-US" b="1"/>
                <a:t>880</a:t>
              </a:r>
              <a:r>
                <a:rPr lang="en-US" altLang="ja-JP" b="1"/>
                <a:t>mm</a:t>
              </a:r>
              <a:endParaRPr lang="ja-JP" altLang="en-US" b="1"/>
            </a:p>
          </p:txBody>
        </p:sp>
        <p:cxnSp>
          <p:nvCxnSpPr>
            <p:cNvPr id="18" name="直線矢印コネクタ 17"/>
            <p:cNvCxnSpPr/>
            <p:nvPr/>
          </p:nvCxnSpPr>
          <p:spPr bwMode="auto">
            <a:xfrm>
              <a:off x="1619153" y="2565388"/>
              <a:ext cx="0" cy="338447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2296" name="直線コネクタ 24"/>
          <p:cNvCxnSpPr>
            <a:cxnSpLocks noChangeShapeType="1"/>
          </p:cNvCxnSpPr>
          <p:nvPr/>
        </p:nvCxnSpPr>
        <p:spPr bwMode="auto">
          <a:xfrm>
            <a:off x="1187450" y="3573463"/>
            <a:ext cx="3313113" cy="0"/>
          </a:xfrm>
          <a:prstGeom prst="line">
            <a:avLst/>
          </a:prstGeom>
          <a:noFill/>
          <a:ln w="31750" algn="ctr">
            <a:solidFill>
              <a:srgbClr val="00B0F0"/>
            </a:solidFill>
            <a:round/>
            <a:headEnd/>
            <a:tailEnd/>
          </a:ln>
        </p:spPr>
      </p:cxnSp>
      <p:cxnSp>
        <p:nvCxnSpPr>
          <p:cNvPr id="12297" name="直線コネクタ 25"/>
          <p:cNvCxnSpPr>
            <a:cxnSpLocks noChangeShapeType="1"/>
          </p:cNvCxnSpPr>
          <p:nvPr/>
        </p:nvCxnSpPr>
        <p:spPr bwMode="auto">
          <a:xfrm>
            <a:off x="1476375" y="3068638"/>
            <a:ext cx="2735263" cy="0"/>
          </a:xfrm>
          <a:prstGeom prst="line">
            <a:avLst/>
          </a:prstGeom>
          <a:noFill/>
          <a:ln w="31750" algn="ctr">
            <a:solidFill>
              <a:srgbClr val="00B0F0"/>
            </a:solidFill>
            <a:round/>
            <a:headEnd/>
            <a:tailEnd/>
          </a:ln>
        </p:spPr>
      </p:cxnSp>
      <p:sp>
        <p:nvSpPr>
          <p:cNvPr id="12298" name="テキスト ボックス 6"/>
          <p:cNvSpPr txBox="1">
            <a:spLocks noChangeArrowheads="1"/>
          </p:cNvSpPr>
          <p:nvPr/>
        </p:nvSpPr>
        <p:spPr bwMode="auto">
          <a:xfrm>
            <a:off x="323850" y="2060575"/>
            <a:ext cx="1584325" cy="400050"/>
          </a:xfrm>
          <a:prstGeom prst="rect">
            <a:avLst/>
          </a:prstGeom>
          <a:solidFill>
            <a:schemeClr val="bg1">
              <a:alpha val="79999"/>
            </a:schemeClr>
          </a:solidFill>
          <a:ln w="9525">
            <a:noFill/>
            <a:miter lim="800000"/>
            <a:headEnd/>
            <a:tailEnd/>
          </a:ln>
        </p:spPr>
        <p:txBody>
          <a:bodyPr>
            <a:spAutoFit/>
          </a:bodyPr>
          <a:lstStyle/>
          <a:p>
            <a:r>
              <a:rPr lang="ja-JP" altLang="en-US" sz="2000"/>
              <a:t>水冷パイプ</a:t>
            </a:r>
          </a:p>
        </p:txBody>
      </p:sp>
      <p:cxnSp>
        <p:nvCxnSpPr>
          <p:cNvPr id="12299" name="直線矢印コネクタ 29"/>
          <p:cNvCxnSpPr>
            <a:cxnSpLocks noChangeShapeType="1"/>
            <a:stCxn id="12298" idx="2"/>
          </p:cNvCxnSpPr>
          <p:nvPr/>
        </p:nvCxnSpPr>
        <p:spPr bwMode="auto">
          <a:xfrm>
            <a:off x="1116013" y="2460625"/>
            <a:ext cx="503237" cy="608013"/>
          </a:xfrm>
          <a:prstGeom prst="straightConnector1">
            <a:avLst/>
          </a:prstGeom>
          <a:noFill/>
          <a:ln w="31750" algn="ctr">
            <a:solidFill>
              <a:srgbClr val="00B0F0"/>
            </a:solidFill>
            <a:round/>
            <a:headEnd/>
            <a:tailEnd type="arrow" w="med" len="med"/>
          </a:ln>
        </p:spPr>
      </p:cxnSp>
      <p:cxnSp>
        <p:nvCxnSpPr>
          <p:cNvPr id="12300" name="直線コネクタ 25"/>
          <p:cNvCxnSpPr>
            <a:cxnSpLocks noChangeShapeType="1"/>
          </p:cNvCxnSpPr>
          <p:nvPr/>
        </p:nvCxnSpPr>
        <p:spPr bwMode="auto">
          <a:xfrm>
            <a:off x="900113" y="4076700"/>
            <a:ext cx="3743325" cy="0"/>
          </a:xfrm>
          <a:prstGeom prst="line">
            <a:avLst/>
          </a:prstGeom>
          <a:noFill/>
          <a:ln w="31750" algn="ctr">
            <a:solidFill>
              <a:srgbClr val="00B0F0"/>
            </a:solidFill>
            <a:round/>
            <a:headEnd/>
            <a:tailEnd/>
          </a:ln>
        </p:spPr>
      </p:cxnSp>
      <p:cxnSp>
        <p:nvCxnSpPr>
          <p:cNvPr id="12301" name="直線コネクタ 25"/>
          <p:cNvCxnSpPr>
            <a:cxnSpLocks noChangeShapeType="1"/>
          </p:cNvCxnSpPr>
          <p:nvPr/>
        </p:nvCxnSpPr>
        <p:spPr bwMode="auto">
          <a:xfrm>
            <a:off x="1692275" y="2708275"/>
            <a:ext cx="2303463" cy="0"/>
          </a:xfrm>
          <a:prstGeom prst="line">
            <a:avLst/>
          </a:prstGeom>
          <a:noFill/>
          <a:ln w="31750" algn="ctr">
            <a:solidFill>
              <a:srgbClr val="00B0F0"/>
            </a:solidFill>
            <a:round/>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2"/>
          <p:cNvSpPr>
            <a:spLocks noGrp="1"/>
          </p:cNvSpPr>
          <p:nvPr>
            <p:ph type="title"/>
          </p:nvPr>
        </p:nvSpPr>
        <p:spPr>
          <a:xfrm>
            <a:off x="457200" y="44450"/>
            <a:ext cx="8229600" cy="792163"/>
          </a:xfrm>
        </p:spPr>
        <p:txBody>
          <a:bodyPr/>
          <a:lstStyle/>
          <a:p>
            <a:pPr eaLnBrk="1" hangingPunct="1">
              <a:defRPr/>
            </a:pPr>
            <a:r>
              <a:rPr lang="ja-JP" altLang="en-US" dirty="0" smtClean="0">
                <a:solidFill>
                  <a:schemeClr val="tx1"/>
                </a:solidFill>
                <a:ea typeface="ＭＳ Ｐゴシック" pitchFamily="50" charset="-128"/>
              </a:rPr>
              <a:t>まとめ</a:t>
            </a:r>
          </a:p>
        </p:txBody>
      </p:sp>
      <p:sp>
        <p:nvSpPr>
          <p:cNvPr id="4" name="テキスト ボックス 3"/>
          <p:cNvSpPr txBox="1"/>
          <p:nvPr/>
        </p:nvSpPr>
        <p:spPr>
          <a:xfrm>
            <a:off x="755650" y="1052513"/>
            <a:ext cx="7993063" cy="5632450"/>
          </a:xfrm>
          <a:prstGeom prst="rect">
            <a:avLst/>
          </a:prstGeom>
        </p:spPr>
        <p:txBody>
          <a:bodyPr>
            <a:spAutoFit/>
          </a:bodyPr>
          <a:lstStyle/>
          <a:p>
            <a:pPr marL="342900" indent="-342900" fontAlgn="auto">
              <a:spcBef>
                <a:spcPts val="0"/>
              </a:spcBef>
              <a:spcAft>
                <a:spcPts val="0"/>
              </a:spcAft>
              <a:buClr>
                <a:schemeClr val="accent1"/>
              </a:buClr>
              <a:buFont typeface="Wingdings" pitchFamily="2" charset="2"/>
              <a:buChar char="Ø"/>
              <a:defRPr/>
            </a:pPr>
            <a:r>
              <a:rPr lang="ja-JP" altLang="en-US" sz="2400" dirty="0">
                <a:latin typeface="Arial" pitchFamily="34" charset="0"/>
                <a:cs typeface="Arial" pitchFamily="34" charset="0"/>
              </a:rPr>
              <a:t>日本グループ</a:t>
            </a:r>
            <a:r>
              <a:rPr lang="ja-JP" altLang="en-US" sz="2400" dirty="0"/>
              <a:t>で</a:t>
            </a:r>
            <a:r>
              <a:rPr lang="en-US" altLang="ja-JP" sz="2400" dirty="0"/>
              <a:t>CTA-LST</a:t>
            </a:r>
            <a:r>
              <a:rPr lang="ja-JP" altLang="en-US" sz="2400" dirty="0"/>
              <a:t>のための光検出器モジュールを製作中、最終仕様に向けて改良を進めている。</a:t>
            </a:r>
            <a:endParaRPr lang="en-US" altLang="ja-JP" sz="2400" dirty="0">
              <a:latin typeface="Arial" pitchFamily="34" charset="0"/>
              <a:cs typeface="Arial" pitchFamily="34" charset="0"/>
            </a:endParaRPr>
          </a:p>
          <a:p>
            <a:pPr marL="342900" indent="-342900" fontAlgn="auto">
              <a:spcBef>
                <a:spcPts val="0"/>
              </a:spcBef>
              <a:spcAft>
                <a:spcPts val="0"/>
              </a:spcAft>
              <a:buClr>
                <a:schemeClr val="accent1"/>
              </a:buClr>
              <a:buFont typeface="Wingdings" pitchFamily="2" charset="2"/>
              <a:buChar char="Ø"/>
              <a:defRPr/>
            </a:pPr>
            <a:r>
              <a:rPr lang="en-US" altLang="ja-JP" sz="2400" dirty="0">
                <a:latin typeface="Arial" pitchFamily="34" charset="0"/>
                <a:cs typeface="Arial" pitchFamily="34" charset="0"/>
              </a:rPr>
              <a:t>PMT</a:t>
            </a:r>
            <a:r>
              <a:rPr lang="ja-JP" altLang="en-US" sz="2400" dirty="0">
                <a:latin typeface="ＭＳ Ｐゴシック" pitchFamily="50" charset="-128"/>
              </a:rPr>
              <a:t>の設計がほぼ完了。</a:t>
            </a:r>
            <a:endParaRPr lang="en-US" altLang="ja-JP" sz="2400" dirty="0">
              <a:latin typeface="ＭＳ Ｐゴシック" pitchFamily="50" charset="-128"/>
            </a:endParaRPr>
          </a:p>
          <a:p>
            <a:pPr fontAlgn="auto">
              <a:spcBef>
                <a:spcPts val="0"/>
              </a:spcBef>
              <a:spcAft>
                <a:spcPts val="0"/>
              </a:spcAft>
              <a:defRPr/>
            </a:pPr>
            <a:r>
              <a:rPr lang="ja-JP" altLang="en-US" sz="2400" dirty="0">
                <a:latin typeface="ＭＳ Ｐゴシック" pitchFamily="50" charset="-128"/>
              </a:rPr>
              <a:t>　　来年度から量産、</a:t>
            </a:r>
            <a:r>
              <a:rPr lang="en-US" altLang="ja-JP" sz="2400" dirty="0">
                <a:latin typeface="Arial" pitchFamily="34" charset="0"/>
                <a:cs typeface="Arial" pitchFamily="34" charset="0"/>
              </a:rPr>
              <a:t>calibration</a:t>
            </a:r>
            <a:r>
              <a:rPr lang="ja-JP" altLang="en-US" sz="2400" dirty="0">
                <a:latin typeface="ＭＳ Ｐゴシック" pitchFamily="50" charset="-128"/>
              </a:rPr>
              <a:t>体制に移行していく。</a:t>
            </a:r>
            <a:endParaRPr lang="en-US" altLang="ja-JP" sz="2400" dirty="0">
              <a:latin typeface="ＭＳ Ｐゴシック" pitchFamily="50" charset="-128"/>
            </a:endParaRPr>
          </a:p>
          <a:p>
            <a:pPr marL="342900" indent="-342900" fontAlgn="auto">
              <a:spcBef>
                <a:spcPts val="0"/>
              </a:spcBef>
              <a:spcAft>
                <a:spcPts val="0"/>
              </a:spcAft>
              <a:buClr>
                <a:schemeClr val="accent1"/>
              </a:buClr>
              <a:buFont typeface="Wingdings" pitchFamily="2" charset="2"/>
              <a:buChar char="Ø"/>
              <a:defRPr/>
            </a:pPr>
            <a:r>
              <a:rPr lang="ja-JP" altLang="en-US" sz="2400" dirty="0">
                <a:latin typeface="ＭＳ Ｐゴシック" pitchFamily="50" charset="-128"/>
              </a:rPr>
              <a:t>低消費電力かつ広いダイナミックレンジをカバーするため、スペイン製プリアンプの採用を検討。 </a:t>
            </a:r>
            <a:r>
              <a:rPr lang="en-US" altLang="ja-JP" sz="2400" dirty="0">
                <a:latin typeface="Arial" pitchFamily="34" charset="0"/>
                <a:cs typeface="Arial" pitchFamily="34" charset="0"/>
              </a:rPr>
              <a:t>PMT</a:t>
            </a:r>
            <a:r>
              <a:rPr lang="ja-JP" altLang="en-US" sz="2400" dirty="0">
                <a:latin typeface="ＭＳ Ｐゴシック" pitchFamily="50" charset="-128"/>
              </a:rPr>
              <a:t>ユニットへの実装のため、回路設計を行っている。</a:t>
            </a:r>
            <a:endParaRPr lang="en-US" altLang="ja-JP" sz="2400" dirty="0">
              <a:latin typeface="ＭＳ Ｐゴシック" pitchFamily="50" charset="-128"/>
            </a:endParaRPr>
          </a:p>
          <a:p>
            <a:pPr marL="342900" indent="-342900" fontAlgn="auto">
              <a:spcBef>
                <a:spcPts val="0"/>
              </a:spcBef>
              <a:spcAft>
                <a:spcPts val="0"/>
              </a:spcAft>
              <a:buClr>
                <a:schemeClr val="accent1"/>
              </a:buClr>
              <a:buFont typeface="Wingdings" pitchFamily="2" charset="2"/>
              <a:buChar char="Ø"/>
              <a:defRPr/>
            </a:pPr>
            <a:r>
              <a:rPr lang="ja-JP" altLang="en-US" sz="2400" dirty="0">
                <a:latin typeface="ＭＳ Ｐゴシック" pitchFamily="50" charset="-128"/>
              </a:rPr>
              <a:t>ミニカメラ製作に向け、</a:t>
            </a:r>
            <a:r>
              <a:rPr lang="en-US" altLang="ja-JP" sz="2400" dirty="0">
                <a:latin typeface="Arial" pitchFamily="34" charset="0"/>
                <a:cs typeface="Arial" pitchFamily="34" charset="0"/>
              </a:rPr>
              <a:t>3</a:t>
            </a:r>
            <a:r>
              <a:rPr lang="ja-JP" altLang="en-US" sz="2400" dirty="0">
                <a:latin typeface="ＭＳ Ｐゴシック" pitchFamily="50" charset="-128"/>
              </a:rPr>
              <a:t>クラスタカメラが完成。</a:t>
            </a:r>
            <a:endParaRPr lang="en-US" altLang="ja-JP" sz="2400" dirty="0">
              <a:latin typeface="ＭＳ Ｐゴシック" pitchFamily="50" charset="-128"/>
            </a:endParaRPr>
          </a:p>
          <a:p>
            <a:pPr fontAlgn="auto">
              <a:spcBef>
                <a:spcPts val="0"/>
              </a:spcBef>
              <a:spcAft>
                <a:spcPts val="0"/>
              </a:spcAft>
              <a:defRPr/>
            </a:pPr>
            <a:r>
              <a:rPr lang="ja-JP" altLang="en-US" sz="2400" dirty="0">
                <a:latin typeface="ＭＳ Ｐゴシック" pitchFamily="50" charset="-128"/>
              </a:rPr>
              <a:t>　  クラスタ間のトリガ動作試験を行う予定である。</a:t>
            </a:r>
            <a:endParaRPr lang="en-US" altLang="ja-JP" sz="2400" dirty="0">
              <a:latin typeface="ＭＳ Ｐゴシック" pitchFamily="50" charset="-128"/>
            </a:endParaRPr>
          </a:p>
          <a:p>
            <a:pPr fontAlgn="auto">
              <a:spcBef>
                <a:spcPts val="0"/>
              </a:spcBef>
              <a:spcAft>
                <a:spcPts val="0"/>
              </a:spcAft>
              <a:defRPr/>
            </a:pPr>
            <a:r>
              <a:rPr lang="ja-JP" altLang="en-US" sz="2400" dirty="0">
                <a:latin typeface="ＭＳ Ｐゴシック" pitchFamily="50" charset="-128"/>
              </a:rPr>
              <a:t>　  今後は、複数クラスタでの同時読み出し、冷却部品の実</a:t>
            </a:r>
            <a:endParaRPr lang="en-US" altLang="ja-JP" sz="2400" dirty="0">
              <a:latin typeface="ＭＳ Ｐゴシック" pitchFamily="50" charset="-128"/>
            </a:endParaRPr>
          </a:p>
          <a:p>
            <a:pPr fontAlgn="auto">
              <a:spcBef>
                <a:spcPts val="0"/>
              </a:spcBef>
              <a:spcAft>
                <a:spcPts val="0"/>
              </a:spcAft>
              <a:defRPr/>
            </a:pPr>
            <a:r>
              <a:rPr lang="ja-JP" altLang="en-US" sz="2400" dirty="0">
                <a:latin typeface="ＭＳ Ｐゴシック" pitchFamily="50" charset="-128"/>
              </a:rPr>
              <a:t>　　装を行っていく。</a:t>
            </a:r>
            <a:endParaRPr lang="en-US" altLang="ja-JP" sz="2400" dirty="0">
              <a:latin typeface="ＭＳ Ｐゴシック" pitchFamily="50" charset="-128"/>
            </a:endParaRPr>
          </a:p>
          <a:p>
            <a:pPr fontAlgn="auto">
              <a:spcBef>
                <a:spcPts val="0"/>
              </a:spcBef>
              <a:spcAft>
                <a:spcPts val="0"/>
              </a:spcAft>
              <a:defRPr/>
            </a:pPr>
            <a:endParaRPr lang="en-US" altLang="ja-JP" sz="2400" dirty="0">
              <a:latin typeface="ＭＳ Ｐゴシック" pitchFamily="50" charset="-128"/>
            </a:endParaRPr>
          </a:p>
          <a:p>
            <a:pPr fontAlgn="auto">
              <a:spcBef>
                <a:spcPts val="0"/>
              </a:spcBef>
              <a:spcAft>
                <a:spcPts val="0"/>
              </a:spcAft>
              <a:defRPr/>
            </a:pPr>
            <a:r>
              <a:rPr lang="en-US" altLang="ja-JP" sz="2400" dirty="0">
                <a:latin typeface="Arial" pitchFamily="34" charset="0"/>
                <a:cs typeface="Arial" pitchFamily="34" charset="0"/>
              </a:rPr>
              <a:t>2014</a:t>
            </a:r>
            <a:r>
              <a:rPr lang="ja-JP" altLang="en-US" sz="2400" dirty="0">
                <a:latin typeface="ＭＳ Ｐゴシック" pitchFamily="50" charset="-128"/>
              </a:rPr>
              <a:t>年のプロトタイプ望遠鏡の建設に向け、ミニカメラでの設計実証、各部デザインの最終調整、また</a:t>
            </a:r>
            <a:r>
              <a:rPr lang="en-US" altLang="ja-JP" sz="2400" dirty="0">
                <a:latin typeface="Arial" pitchFamily="34" charset="0"/>
                <a:cs typeface="Arial" pitchFamily="34" charset="0"/>
              </a:rPr>
              <a:t>calibration</a:t>
            </a:r>
            <a:r>
              <a:rPr lang="ja-JP" altLang="en-US" sz="2400" dirty="0">
                <a:latin typeface="ＭＳ Ｐゴシック" pitchFamily="50" charset="-128"/>
              </a:rPr>
              <a:t>システムの開発を進めていく。</a:t>
            </a:r>
            <a:endParaRPr lang="en-US" altLang="ja-JP" sz="2400" dirty="0">
              <a:latin typeface="ＭＳ Ｐゴシック" pitchFamily="50" charset="-128"/>
            </a:endParaRPr>
          </a:p>
        </p:txBody>
      </p:sp>
      <p:sp>
        <p:nvSpPr>
          <p:cNvPr id="5" name="スライド番号プレースホルダ 4"/>
          <p:cNvSpPr>
            <a:spLocks noGrp="1"/>
          </p:cNvSpPr>
          <p:nvPr>
            <p:ph type="sldNum" sz="quarter" idx="12"/>
          </p:nvPr>
        </p:nvSpPr>
        <p:spPr>
          <a:xfrm>
            <a:off x="6615113" y="6356350"/>
            <a:ext cx="2133600" cy="457200"/>
          </a:xfrm>
        </p:spPr>
        <p:txBody>
          <a:bodyPr/>
          <a:lstStyle/>
          <a:p>
            <a:pPr>
              <a:defRPr/>
            </a:pPr>
            <a:fld id="{6152B18E-8F29-4CCC-B028-983C32C7FB72}" type="slidenum">
              <a:rPr lang="ja-JP" altLang="en-US" smtClean="0"/>
              <a:pPr>
                <a:defRPr/>
              </a:pPr>
              <a:t>11</a:t>
            </a:fld>
            <a:endParaRPr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タイトル 2"/>
          <p:cNvSpPr>
            <a:spLocks noGrp="1"/>
          </p:cNvSpPr>
          <p:nvPr>
            <p:ph type="title"/>
          </p:nvPr>
        </p:nvSpPr>
        <p:spPr>
          <a:xfrm>
            <a:off x="457200" y="2852738"/>
            <a:ext cx="8229600" cy="1143000"/>
          </a:xfrm>
        </p:spPr>
        <p:txBody>
          <a:bodyPr/>
          <a:lstStyle/>
          <a:p>
            <a:pPr eaLnBrk="1" hangingPunct="1">
              <a:defRPr/>
            </a:pPr>
            <a:r>
              <a:rPr lang="en-US" altLang="ja-JP" dirty="0" smtClean="0">
                <a:solidFill>
                  <a:schemeClr val="tx1"/>
                </a:solidFill>
                <a:ea typeface="ＭＳ Ｐゴシック" pitchFamily="50" charset="-128"/>
              </a:rPr>
              <a:t>Backup</a:t>
            </a:r>
            <a:endParaRPr lang="ja-JP" altLang="en-US" dirty="0" smtClean="0">
              <a:solidFill>
                <a:schemeClr val="tx1"/>
              </a:solidFill>
              <a:ea typeface="ＭＳ Ｐゴシック" pitchFamily="50" charset="-128"/>
            </a:endParaRPr>
          </a:p>
        </p:txBody>
      </p:sp>
      <p:sp>
        <p:nvSpPr>
          <p:cNvPr id="3" name="スライド番号プレースホルダ 2"/>
          <p:cNvSpPr>
            <a:spLocks noGrp="1"/>
          </p:cNvSpPr>
          <p:nvPr>
            <p:ph type="sldNum" sz="quarter" idx="12"/>
          </p:nvPr>
        </p:nvSpPr>
        <p:spPr>
          <a:xfrm>
            <a:off x="6615113" y="6356350"/>
            <a:ext cx="2133600" cy="457200"/>
          </a:xfrm>
        </p:spPr>
        <p:txBody>
          <a:bodyPr/>
          <a:lstStyle/>
          <a:p>
            <a:pPr>
              <a:defRPr/>
            </a:pPr>
            <a:fld id="{8A52D522-481B-4874-A149-97852FF1DC68}" type="slidenum">
              <a:rPr lang="ja-JP" altLang="en-US" smtClean="0"/>
              <a:pPr>
                <a:defRPr/>
              </a:pPr>
              <a:t>12</a:t>
            </a:fld>
            <a:endParaRPr lang="ja-JP"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図 5"/>
          <p:cNvPicPr>
            <a:picLocks/>
          </p:cNvPicPr>
          <p:nvPr/>
        </p:nvPicPr>
        <p:blipFill>
          <a:blip r:embed="rId3" cstate="print"/>
          <a:srcRect/>
          <a:stretch>
            <a:fillRect/>
          </a:stretch>
        </p:blipFill>
        <p:spPr bwMode="auto">
          <a:xfrm>
            <a:off x="0" y="1844675"/>
            <a:ext cx="4572000" cy="5013325"/>
          </a:xfrm>
          <a:prstGeom prst="rect">
            <a:avLst/>
          </a:prstGeom>
          <a:noFill/>
          <a:ln w="9525">
            <a:noFill/>
            <a:miter lim="800000"/>
            <a:headEnd/>
            <a:tailEnd/>
          </a:ln>
        </p:spPr>
      </p:pic>
      <p:sp>
        <p:nvSpPr>
          <p:cNvPr id="16387" name="Rectangle 2"/>
          <p:cNvSpPr>
            <a:spLocks noGrp="1"/>
          </p:cNvSpPr>
          <p:nvPr>
            <p:ph type="title"/>
          </p:nvPr>
        </p:nvSpPr>
        <p:spPr>
          <a:xfrm>
            <a:off x="250825" y="44450"/>
            <a:ext cx="8497888" cy="914400"/>
          </a:xfrm>
        </p:spPr>
        <p:txBody>
          <a:bodyPr/>
          <a:lstStyle/>
          <a:p>
            <a:pPr eaLnBrk="1" hangingPunct="1">
              <a:defRPr/>
            </a:pPr>
            <a:r>
              <a:rPr lang="en-US" altLang="ja-JP" sz="3600" dirty="0" smtClean="0">
                <a:solidFill>
                  <a:schemeClr val="tx1"/>
                </a:solidFill>
                <a:ea typeface="ＭＳ Ｐゴシック" pitchFamily="50" charset="-128"/>
              </a:rPr>
              <a:t>CTA(Cherenkov Telescope Array)</a:t>
            </a:r>
            <a:r>
              <a:rPr lang="ja-JP" altLang="en-US" sz="3600" dirty="0" smtClean="0">
                <a:solidFill>
                  <a:schemeClr val="tx1"/>
                </a:solidFill>
                <a:ea typeface="ＭＳ Ｐゴシック" pitchFamily="50" charset="-128"/>
              </a:rPr>
              <a:t>計画</a:t>
            </a:r>
          </a:p>
        </p:txBody>
      </p:sp>
      <p:pic>
        <p:nvPicPr>
          <p:cNvPr id="15364" name="図 6" descr="イメージ撮像.png"/>
          <p:cNvPicPr>
            <a:picLocks noChangeAspect="1"/>
          </p:cNvPicPr>
          <p:nvPr/>
        </p:nvPicPr>
        <p:blipFill>
          <a:blip r:embed="rId4" cstate="print"/>
          <a:srcRect/>
          <a:stretch>
            <a:fillRect/>
          </a:stretch>
        </p:blipFill>
        <p:spPr bwMode="auto">
          <a:xfrm>
            <a:off x="4932363" y="2205038"/>
            <a:ext cx="2043112" cy="1871662"/>
          </a:xfrm>
          <a:prstGeom prst="rect">
            <a:avLst/>
          </a:prstGeom>
          <a:noFill/>
          <a:ln w="9525">
            <a:noFill/>
            <a:miter lim="800000"/>
            <a:headEnd/>
            <a:tailEnd/>
          </a:ln>
        </p:spPr>
      </p:pic>
      <p:grpSp>
        <p:nvGrpSpPr>
          <p:cNvPr id="15365" name="グループ化 8"/>
          <p:cNvGrpSpPr>
            <a:grpSpLocks/>
          </p:cNvGrpSpPr>
          <p:nvPr/>
        </p:nvGrpSpPr>
        <p:grpSpPr bwMode="auto">
          <a:xfrm>
            <a:off x="5076825" y="4714875"/>
            <a:ext cx="3311525" cy="1768475"/>
            <a:chOff x="5076825" y="4652963"/>
            <a:chExt cx="3311525" cy="1768535"/>
          </a:xfrm>
        </p:grpSpPr>
        <p:sp>
          <p:nvSpPr>
            <p:cNvPr id="15370" name="テキスト ボックス 8"/>
            <p:cNvSpPr txBox="1">
              <a:spLocks noChangeArrowheads="1"/>
            </p:cNvSpPr>
            <p:nvPr/>
          </p:nvSpPr>
          <p:spPr bwMode="auto">
            <a:xfrm>
              <a:off x="5580062" y="6021388"/>
              <a:ext cx="2520329" cy="400110"/>
            </a:xfrm>
            <a:prstGeom prst="rect">
              <a:avLst/>
            </a:prstGeom>
            <a:noFill/>
            <a:ln w="9525">
              <a:noFill/>
              <a:miter lim="800000"/>
              <a:headEnd/>
              <a:tailEnd/>
            </a:ln>
          </p:spPr>
          <p:txBody>
            <a:bodyPr>
              <a:spAutoFit/>
            </a:bodyPr>
            <a:lstStyle/>
            <a:p>
              <a:r>
                <a:rPr lang="ja-JP" altLang="en-US" sz="2000"/>
                <a:t>光電子増倍管 </a:t>
              </a:r>
              <a:r>
                <a:rPr lang="en-US" altLang="ja-JP" sz="2000"/>
                <a:t>(PMT)</a:t>
              </a:r>
              <a:endParaRPr lang="ja-JP" altLang="en-US" sz="2000"/>
            </a:p>
          </p:txBody>
        </p:sp>
        <p:pic>
          <p:nvPicPr>
            <p:cNvPr id="15371" name="Grafik 3" descr="R9420-Basing-Type-Photo.jpg"/>
            <p:cNvPicPr>
              <a:picLocks noChangeAspect="1"/>
            </p:cNvPicPr>
            <p:nvPr/>
          </p:nvPicPr>
          <p:blipFill>
            <a:blip r:embed="rId5" cstate="print"/>
            <a:srcRect/>
            <a:stretch>
              <a:fillRect/>
            </a:stretch>
          </p:blipFill>
          <p:spPr bwMode="auto">
            <a:xfrm>
              <a:off x="5076825" y="4652963"/>
              <a:ext cx="3311525" cy="1330325"/>
            </a:xfrm>
            <a:prstGeom prst="rect">
              <a:avLst/>
            </a:prstGeom>
            <a:noFill/>
            <a:ln w="9525">
              <a:noFill/>
              <a:miter lim="800000"/>
              <a:headEnd/>
              <a:tailEnd/>
            </a:ln>
          </p:spPr>
        </p:pic>
      </p:grpSp>
      <p:sp>
        <p:nvSpPr>
          <p:cNvPr id="15366" name="正方形/長方形 7"/>
          <p:cNvSpPr>
            <a:spLocks noChangeArrowheads="1"/>
          </p:cNvSpPr>
          <p:nvPr/>
        </p:nvSpPr>
        <p:spPr bwMode="auto">
          <a:xfrm>
            <a:off x="34925" y="1095375"/>
            <a:ext cx="6985000" cy="461963"/>
          </a:xfrm>
          <a:prstGeom prst="rect">
            <a:avLst/>
          </a:prstGeom>
          <a:noFill/>
          <a:ln w="9525">
            <a:noFill/>
            <a:miter lim="800000"/>
            <a:headEnd/>
            <a:tailEnd/>
          </a:ln>
        </p:spPr>
        <p:txBody>
          <a:bodyPr>
            <a:spAutoFit/>
          </a:bodyPr>
          <a:lstStyle/>
          <a:p>
            <a:r>
              <a:rPr lang="en-US" altLang="ja-JP" sz="2400"/>
              <a:t>TeV </a:t>
            </a:r>
            <a:r>
              <a:rPr lang="ja-JP" altLang="en-US" sz="2400"/>
              <a:t>ガンマ線観測を行う解像型チェレンコフ望遠鏡</a:t>
            </a:r>
          </a:p>
        </p:txBody>
      </p:sp>
      <p:sp>
        <p:nvSpPr>
          <p:cNvPr id="15367" name="テキスト ボックス 7"/>
          <p:cNvSpPr txBox="1">
            <a:spLocks noChangeArrowheads="1"/>
          </p:cNvSpPr>
          <p:nvPr/>
        </p:nvSpPr>
        <p:spPr bwMode="auto">
          <a:xfrm>
            <a:off x="4859338" y="1692275"/>
            <a:ext cx="3097212" cy="400050"/>
          </a:xfrm>
          <a:prstGeom prst="rect">
            <a:avLst/>
          </a:prstGeom>
          <a:noFill/>
          <a:ln w="9525">
            <a:noFill/>
            <a:miter lim="800000"/>
            <a:headEnd/>
            <a:tailEnd/>
          </a:ln>
        </p:spPr>
        <p:txBody>
          <a:bodyPr>
            <a:spAutoFit/>
          </a:bodyPr>
          <a:lstStyle/>
          <a:p>
            <a:r>
              <a:rPr lang="ja-JP" altLang="en-US" sz="2000"/>
              <a:t>ガンマ線シャワーイメージ</a:t>
            </a:r>
          </a:p>
        </p:txBody>
      </p:sp>
      <p:sp>
        <p:nvSpPr>
          <p:cNvPr id="15368" name="テキスト ボックス 9"/>
          <p:cNvSpPr txBox="1">
            <a:spLocks noChangeArrowheads="1"/>
          </p:cNvSpPr>
          <p:nvPr/>
        </p:nvSpPr>
        <p:spPr bwMode="auto">
          <a:xfrm>
            <a:off x="7092950" y="2060575"/>
            <a:ext cx="1908175" cy="2586038"/>
          </a:xfrm>
          <a:prstGeom prst="rect">
            <a:avLst/>
          </a:prstGeom>
          <a:noFill/>
          <a:ln w="9525">
            <a:noFill/>
            <a:miter lim="800000"/>
            <a:headEnd/>
            <a:tailEnd/>
          </a:ln>
        </p:spPr>
        <p:txBody>
          <a:bodyPr>
            <a:spAutoFit/>
          </a:bodyPr>
          <a:lstStyle/>
          <a:p>
            <a:r>
              <a:rPr lang="ja-JP" altLang="en-US"/>
              <a:t>各望遠鏡が楕円状のチェレンコフ光イメージとして捕え、その長軸をのばし、その交点が高エネルギーガンマ線の到来方向として推定される。</a:t>
            </a:r>
          </a:p>
        </p:txBody>
      </p:sp>
      <p:sp>
        <p:nvSpPr>
          <p:cNvPr id="11" name="スライド番号プレースホルダ 10"/>
          <p:cNvSpPr>
            <a:spLocks noGrp="1"/>
          </p:cNvSpPr>
          <p:nvPr>
            <p:ph type="sldNum" sz="quarter" idx="12"/>
          </p:nvPr>
        </p:nvSpPr>
        <p:spPr>
          <a:xfrm>
            <a:off x="6615113" y="6356350"/>
            <a:ext cx="2133600" cy="457200"/>
          </a:xfrm>
        </p:spPr>
        <p:txBody>
          <a:bodyPr/>
          <a:lstStyle/>
          <a:p>
            <a:pPr>
              <a:defRPr/>
            </a:pPr>
            <a:fld id="{A937A3BB-6E45-497D-858C-00277405E1E7}" type="slidenum">
              <a:rPr lang="ja-JP" altLang="en-US" smtClean="0"/>
              <a:pPr>
                <a:defRPr/>
              </a:pPr>
              <a:t>13</a:t>
            </a:fld>
            <a:endParaRPr lang="ja-JP"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08" name="タイトル 2"/>
          <p:cNvSpPr>
            <a:spLocks noGrp="1"/>
          </p:cNvSpPr>
          <p:nvPr>
            <p:ph type="title"/>
          </p:nvPr>
        </p:nvSpPr>
        <p:spPr>
          <a:xfrm>
            <a:off x="323850" y="44450"/>
            <a:ext cx="8569325" cy="792163"/>
          </a:xfrm>
        </p:spPr>
        <p:txBody>
          <a:bodyPr/>
          <a:lstStyle/>
          <a:p>
            <a:pPr eaLnBrk="1" hangingPunct="1">
              <a:defRPr/>
            </a:pPr>
            <a:r>
              <a:rPr lang="ja-JP" altLang="en-US" sz="4000" dirty="0" smtClean="0">
                <a:solidFill>
                  <a:schemeClr val="tx1"/>
                </a:solidFill>
                <a:ea typeface="ＭＳ Ｐゴシック" pitchFamily="50" charset="-128"/>
              </a:rPr>
              <a:t>光検出器モジュールのブロック図</a:t>
            </a:r>
          </a:p>
        </p:txBody>
      </p:sp>
      <p:pic>
        <p:nvPicPr>
          <p:cNvPr id="16387" name="Picture 101"/>
          <p:cNvPicPr>
            <a:picLocks noChangeAspect="1" noChangeArrowheads="1"/>
          </p:cNvPicPr>
          <p:nvPr/>
        </p:nvPicPr>
        <p:blipFill>
          <a:blip r:embed="rId3" cstate="print"/>
          <a:srcRect/>
          <a:stretch>
            <a:fillRect/>
          </a:stretch>
        </p:blipFill>
        <p:spPr bwMode="auto">
          <a:xfrm>
            <a:off x="171450" y="908050"/>
            <a:ext cx="8864600" cy="5761038"/>
          </a:xfrm>
          <a:prstGeom prst="rect">
            <a:avLst/>
          </a:prstGeom>
          <a:noFill/>
          <a:ln w="9525">
            <a:noFill/>
            <a:miter lim="800000"/>
            <a:headEnd/>
            <a:tailEnd/>
          </a:ln>
        </p:spPr>
      </p:pic>
      <p:grpSp>
        <p:nvGrpSpPr>
          <p:cNvPr id="2" name="グループ化 23"/>
          <p:cNvGrpSpPr>
            <a:grpSpLocks/>
          </p:cNvGrpSpPr>
          <p:nvPr/>
        </p:nvGrpSpPr>
        <p:grpSpPr bwMode="auto">
          <a:xfrm>
            <a:off x="1692275" y="1628775"/>
            <a:ext cx="7272338" cy="3752850"/>
            <a:chOff x="1691680" y="1628800"/>
            <a:chExt cx="7272808" cy="3752800"/>
          </a:xfrm>
        </p:grpSpPr>
        <p:grpSp>
          <p:nvGrpSpPr>
            <p:cNvPr id="16390" name="グループ化 19"/>
            <p:cNvGrpSpPr>
              <a:grpSpLocks/>
            </p:cNvGrpSpPr>
            <p:nvPr/>
          </p:nvGrpSpPr>
          <p:grpSpPr bwMode="auto">
            <a:xfrm>
              <a:off x="1691680" y="1700808"/>
              <a:ext cx="2376264" cy="792088"/>
              <a:chOff x="1691680" y="1700808"/>
              <a:chExt cx="2376264" cy="792088"/>
            </a:xfrm>
          </p:grpSpPr>
          <p:sp>
            <p:nvSpPr>
              <p:cNvPr id="4" name="テキスト ボックス 3"/>
              <p:cNvSpPr txBox="1"/>
              <p:nvPr/>
            </p:nvSpPr>
            <p:spPr>
              <a:xfrm>
                <a:off x="1691680" y="1700237"/>
                <a:ext cx="2089285" cy="400044"/>
              </a:xfrm>
              <a:prstGeom prst="rect">
                <a:avLst/>
              </a:prstGeom>
              <a:solidFill>
                <a:schemeClr val="bg1">
                  <a:alpha val="95000"/>
                </a:schemeClr>
              </a:solidFill>
              <a:ln w="38100">
                <a:solidFill>
                  <a:schemeClr val="accent1">
                    <a:lumMod val="75000"/>
                  </a:schemeClr>
                </a:solidFill>
              </a:ln>
            </p:spPr>
            <p:txBody>
              <a:bodyPr>
                <a:spAutoFit/>
              </a:bodyPr>
              <a:lstStyle/>
              <a:p>
                <a:pPr fontAlgn="auto">
                  <a:spcBef>
                    <a:spcPts val="0"/>
                  </a:spcBef>
                  <a:spcAft>
                    <a:spcPts val="0"/>
                  </a:spcAft>
                  <a:defRPr/>
                </a:pPr>
                <a:r>
                  <a:rPr lang="en-US" altLang="ja-JP" sz="2000" dirty="0">
                    <a:solidFill>
                      <a:srgbClr val="FFFF00"/>
                    </a:solidFill>
                    <a:latin typeface="+mn-ea"/>
                  </a:rPr>
                  <a:t>PMT</a:t>
                </a:r>
                <a:r>
                  <a:rPr lang="ja-JP" altLang="en-US" sz="2000" dirty="0">
                    <a:solidFill>
                      <a:srgbClr val="FFFF00"/>
                    </a:solidFill>
                    <a:latin typeface="+mn-ea"/>
                  </a:rPr>
                  <a:t>からの信号</a:t>
                </a:r>
              </a:p>
            </p:txBody>
          </p:sp>
          <p:sp>
            <p:nvSpPr>
              <p:cNvPr id="16408" name="右矢印 7"/>
              <p:cNvSpPr>
                <a:spLocks noChangeArrowheads="1"/>
              </p:cNvSpPr>
              <p:nvPr/>
            </p:nvSpPr>
            <p:spPr bwMode="auto">
              <a:xfrm>
                <a:off x="1763688" y="2204864"/>
                <a:ext cx="2304256" cy="288032"/>
              </a:xfrm>
              <a:prstGeom prst="rightArrow">
                <a:avLst>
                  <a:gd name="adj1" fmla="val 50000"/>
                  <a:gd name="adj2" fmla="val 50000"/>
                </a:avLst>
              </a:prstGeom>
              <a:solidFill>
                <a:srgbClr val="FF00FF"/>
              </a:solidFill>
              <a:ln w="9525" algn="ctr">
                <a:solidFill>
                  <a:schemeClr val="tx1"/>
                </a:solidFill>
                <a:round/>
                <a:headEnd/>
                <a:tailEnd/>
              </a:ln>
            </p:spPr>
            <p:txBody>
              <a:bodyPr/>
              <a:lstStyle/>
              <a:p>
                <a:pPr eaLnBrk="0" hangingPunct="0"/>
                <a:endParaRPr kumimoji="0" lang="ja-JP" altLang="en-US">
                  <a:solidFill>
                    <a:srgbClr val="FFFF00"/>
                  </a:solidFill>
                  <a:latin typeface="Verdana" pitchFamily="34" charset="0"/>
                </a:endParaRPr>
              </a:p>
            </p:txBody>
          </p:sp>
        </p:grpSp>
        <p:grpSp>
          <p:nvGrpSpPr>
            <p:cNvPr id="16391" name="グループ化 20"/>
            <p:cNvGrpSpPr>
              <a:grpSpLocks/>
            </p:cNvGrpSpPr>
            <p:nvPr/>
          </p:nvGrpSpPr>
          <p:grpSpPr bwMode="auto">
            <a:xfrm>
              <a:off x="3779912" y="1628800"/>
              <a:ext cx="2160240" cy="936104"/>
              <a:chOff x="3779912" y="1628800"/>
              <a:chExt cx="2160240" cy="936104"/>
            </a:xfrm>
          </p:grpSpPr>
          <p:sp>
            <p:nvSpPr>
              <p:cNvPr id="5" name="テキスト ボックス 4"/>
              <p:cNvSpPr txBox="1"/>
              <p:nvPr/>
            </p:nvSpPr>
            <p:spPr>
              <a:xfrm>
                <a:off x="3779378" y="1628800"/>
                <a:ext cx="2089285" cy="646105"/>
              </a:xfrm>
              <a:prstGeom prst="rect">
                <a:avLst/>
              </a:prstGeom>
              <a:solidFill>
                <a:schemeClr val="bg1">
                  <a:alpha val="95000"/>
                </a:schemeClr>
              </a:solidFill>
              <a:ln w="38100">
                <a:solidFill>
                  <a:schemeClr val="accent1">
                    <a:lumMod val="75000"/>
                  </a:schemeClr>
                </a:solidFill>
              </a:ln>
            </p:spPr>
            <p:txBody>
              <a:bodyPr>
                <a:spAutoFit/>
              </a:bodyPr>
              <a:lstStyle/>
              <a:p>
                <a:pPr algn="ctr" fontAlgn="auto">
                  <a:spcBef>
                    <a:spcPts val="0"/>
                  </a:spcBef>
                  <a:spcAft>
                    <a:spcPts val="0"/>
                  </a:spcAft>
                  <a:defRPr/>
                </a:pPr>
                <a:r>
                  <a:rPr lang="ja-JP" altLang="en-US" dirty="0">
                    <a:solidFill>
                      <a:srgbClr val="FFFF00"/>
                    </a:solidFill>
                    <a:latin typeface="+mn-ea"/>
                  </a:rPr>
                  <a:t>波形サンプリング</a:t>
                </a:r>
                <a:endParaRPr lang="en-US" altLang="ja-JP" dirty="0">
                  <a:solidFill>
                    <a:srgbClr val="FFFF00"/>
                  </a:solidFill>
                  <a:latin typeface="+mn-ea"/>
                </a:endParaRPr>
              </a:p>
              <a:p>
                <a:pPr algn="ctr" fontAlgn="auto">
                  <a:spcBef>
                    <a:spcPts val="0"/>
                  </a:spcBef>
                  <a:spcAft>
                    <a:spcPts val="0"/>
                  </a:spcAft>
                  <a:defRPr/>
                </a:pPr>
                <a:r>
                  <a:rPr lang="en-US" altLang="ja-JP" dirty="0">
                    <a:solidFill>
                      <a:srgbClr val="FFFF00"/>
                    </a:solidFill>
                    <a:latin typeface="+mn-ea"/>
                  </a:rPr>
                  <a:t>2GHz</a:t>
                </a:r>
                <a:endParaRPr lang="ja-JP" altLang="en-US" dirty="0">
                  <a:solidFill>
                    <a:srgbClr val="FFFF00"/>
                  </a:solidFill>
                  <a:latin typeface="+mn-ea"/>
                </a:endParaRPr>
              </a:p>
            </p:txBody>
          </p:sp>
          <p:sp>
            <p:nvSpPr>
              <p:cNvPr id="16406" name="右矢印 10"/>
              <p:cNvSpPr>
                <a:spLocks noChangeArrowheads="1"/>
              </p:cNvSpPr>
              <p:nvPr/>
            </p:nvSpPr>
            <p:spPr bwMode="auto">
              <a:xfrm>
                <a:off x="5004048" y="2276872"/>
                <a:ext cx="936104" cy="288032"/>
              </a:xfrm>
              <a:prstGeom prst="rightArrow">
                <a:avLst>
                  <a:gd name="adj1" fmla="val 50000"/>
                  <a:gd name="adj2" fmla="val 49999"/>
                </a:avLst>
              </a:prstGeom>
              <a:solidFill>
                <a:srgbClr val="FF00FF"/>
              </a:solidFill>
              <a:ln w="9525" algn="ctr">
                <a:solidFill>
                  <a:schemeClr val="tx1"/>
                </a:solidFill>
                <a:round/>
                <a:headEnd/>
                <a:tailEnd/>
              </a:ln>
            </p:spPr>
            <p:txBody>
              <a:bodyPr/>
              <a:lstStyle/>
              <a:p>
                <a:pPr eaLnBrk="0" hangingPunct="0"/>
                <a:endParaRPr kumimoji="0" lang="ja-JP" altLang="en-US">
                  <a:solidFill>
                    <a:srgbClr val="FFFF00"/>
                  </a:solidFill>
                  <a:latin typeface="Verdana" pitchFamily="34" charset="0"/>
                </a:endParaRPr>
              </a:p>
            </p:txBody>
          </p:sp>
        </p:grpSp>
        <p:grpSp>
          <p:nvGrpSpPr>
            <p:cNvPr id="16392" name="グループ化 21"/>
            <p:cNvGrpSpPr>
              <a:grpSpLocks/>
            </p:cNvGrpSpPr>
            <p:nvPr/>
          </p:nvGrpSpPr>
          <p:grpSpPr bwMode="auto">
            <a:xfrm>
              <a:off x="6300192" y="1844824"/>
              <a:ext cx="2384945" cy="2736304"/>
              <a:chOff x="6300192" y="1844824"/>
              <a:chExt cx="2384945" cy="2736304"/>
            </a:xfrm>
          </p:grpSpPr>
          <p:sp>
            <p:nvSpPr>
              <p:cNvPr id="6" name="テキスト ボックス 5"/>
              <p:cNvSpPr txBox="1"/>
              <p:nvPr/>
            </p:nvSpPr>
            <p:spPr>
              <a:xfrm>
                <a:off x="6732319" y="1844697"/>
                <a:ext cx="1952751" cy="400045"/>
              </a:xfrm>
              <a:prstGeom prst="rect">
                <a:avLst/>
              </a:prstGeom>
              <a:solidFill>
                <a:schemeClr val="bg1">
                  <a:alpha val="95000"/>
                </a:schemeClr>
              </a:solidFill>
              <a:ln w="38100">
                <a:solidFill>
                  <a:schemeClr val="accent1">
                    <a:lumMod val="75000"/>
                  </a:schemeClr>
                </a:solidFill>
              </a:ln>
            </p:spPr>
            <p:txBody>
              <a:bodyPr>
                <a:spAutoFit/>
              </a:bodyPr>
              <a:lstStyle/>
              <a:p>
                <a:pPr algn="ctr" fontAlgn="auto">
                  <a:spcBef>
                    <a:spcPts val="0"/>
                  </a:spcBef>
                  <a:spcAft>
                    <a:spcPts val="0"/>
                  </a:spcAft>
                  <a:defRPr/>
                </a:pPr>
                <a:r>
                  <a:rPr lang="ja-JP" altLang="en-US" sz="2000" dirty="0">
                    <a:solidFill>
                      <a:srgbClr val="FFFF00"/>
                    </a:solidFill>
                    <a:latin typeface="+mn-ea"/>
                  </a:rPr>
                  <a:t>デジタル変換</a:t>
                </a:r>
              </a:p>
            </p:txBody>
          </p:sp>
          <p:grpSp>
            <p:nvGrpSpPr>
              <p:cNvPr id="16402" name="グループ化 12"/>
              <p:cNvGrpSpPr>
                <a:grpSpLocks/>
              </p:cNvGrpSpPr>
              <p:nvPr/>
            </p:nvGrpSpPr>
            <p:grpSpPr bwMode="auto">
              <a:xfrm>
                <a:off x="6300192" y="2348880"/>
                <a:ext cx="864096" cy="2232248"/>
                <a:chOff x="6300192" y="2348880"/>
                <a:chExt cx="864096" cy="2232248"/>
              </a:xfrm>
            </p:grpSpPr>
            <p:sp>
              <p:nvSpPr>
                <p:cNvPr id="16403" name="正方形/長方形 11"/>
                <p:cNvSpPr>
                  <a:spLocks noChangeArrowheads="1"/>
                </p:cNvSpPr>
                <p:nvPr/>
              </p:nvSpPr>
              <p:spPr bwMode="auto">
                <a:xfrm>
                  <a:off x="6300192" y="2348880"/>
                  <a:ext cx="792088" cy="144016"/>
                </a:xfrm>
                <a:prstGeom prst="rect">
                  <a:avLst/>
                </a:prstGeom>
                <a:solidFill>
                  <a:srgbClr val="FF00FF"/>
                </a:solidFill>
                <a:ln w="9525" algn="ctr">
                  <a:solidFill>
                    <a:schemeClr val="tx1"/>
                  </a:solidFill>
                  <a:round/>
                  <a:headEnd/>
                  <a:tailEnd/>
                </a:ln>
              </p:spPr>
              <p:txBody>
                <a:bodyPr/>
                <a:lstStyle/>
                <a:p>
                  <a:pPr eaLnBrk="0" hangingPunct="0"/>
                  <a:endParaRPr kumimoji="0" lang="ja-JP" altLang="en-US">
                    <a:latin typeface="Verdana" pitchFamily="34" charset="0"/>
                  </a:endParaRPr>
                </a:p>
              </p:txBody>
            </p:sp>
            <p:sp>
              <p:nvSpPr>
                <p:cNvPr id="16404" name="右矢印 9"/>
                <p:cNvSpPr>
                  <a:spLocks noChangeArrowheads="1"/>
                </p:cNvSpPr>
                <p:nvPr/>
              </p:nvSpPr>
              <p:spPr bwMode="auto">
                <a:xfrm rot="5400000">
                  <a:off x="5940152" y="3356992"/>
                  <a:ext cx="2160240" cy="288032"/>
                </a:xfrm>
                <a:prstGeom prst="rightArrow">
                  <a:avLst>
                    <a:gd name="adj1" fmla="val 50000"/>
                    <a:gd name="adj2" fmla="val 50000"/>
                  </a:avLst>
                </a:prstGeom>
                <a:solidFill>
                  <a:srgbClr val="FF00FF"/>
                </a:solidFill>
                <a:ln w="9525" algn="ctr">
                  <a:noFill/>
                  <a:round/>
                  <a:headEnd/>
                  <a:tailEnd/>
                </a:ln>
              </p:spPr>
              <p:txBody>
                <a:bodyPr/>
                <a:lstStyle/>
                <a:p>
                  <a:pPr eaLnBrk="0" hangingPunct="0"/>
                  <a:endParaRPr kumimoji="0" lang="ja-JP" altLang="en-US">
                    <a:solidFill>
                      <a:srgbClr val="FFFF00"/>
                    </a:solidFill>
                    <a:latin typeface="Verdana" pitchFamily="34" charset="0"/>
                  </a:endParaRPr>
                </a:p>
              </p:txBody>
            </p:sp>
          </p:grpSp>
        </p:grpSp>
        <p:grpSp>
          <p:nvGrpSpPr>
            <p:cNvPr id="16393" name="グループ化 13"/>
            <p:cNvGrpSpPr>
              <a:grpSpLocks/>
            </p:cNvGrpSpPr>
            <p:nvPr/>
          </p:nvGrpSpPr>
          <p:grpSpPr bwMode="auto">
            <a:xfrm>
              <a:off x="7092280" y="4221088"/>
              <a:ext cx="576064" cy="584448"/>
              <a:chOff x="6588224" y="1908448"/>
              <a:chExt cx="576064" cy="584448"/>
            </a:xfrm>
          </p:grpSpPr>
          <p:sp>
            <p:nvSpPr>
              <p:cNvPr id="16399" name="正方形/長方形 14"/>
              <p:cNvSpPr>
                <a:spLocks noChangeArrowheads="1"/>
              </p:cNvSpPr>
              <p:nvPr/>
            </p:nvSpPr>
            <p:spPr bwMode="auto">
              <a:xfrm>
                <a:off x="6588224" y="2340496"/>
                <a:ext cx="504056" cy="152400"/>
              </a:xfrm>
              <a:prstGeom prst="rect">
                <a:avLst/>
              </a:prstGeom>
              <a:solidFill>
                <a:srgbClr val="FF00FF"/>
              </a:solidFill>
              <a:ln w="9525" algn="ctr">
                <a:solidFill>
                  <a:schemeClr val="tx1"/>
                </a:solidFill>
                <a:round/>
                <a:headEnd/>
                <a:tailEnd/>
              </a:ln>
            </p:spPr>
            <p:txBody>
              <a:bodyPr/>
              <a:lstStyle/>
              <a:p>
                <a:pPr eaLnBrk="0" hangingPunct="0"/>
                <a:endParaRPr kumimoji="0" lang="ja-JP" altLang="en-US">
                  <a:latin typeface="Verdana" pitchFamily="34" charset="0"/>
                </a:endParaRPr>
              </a:p>
            </p:txBody>
          </p:sp>
          <p:sp>
            <p:nvSpPr>
              <p:cNvPr id="16400" name="右矢印 15"/>
              <p:cNvSpPr>
                <a:spLocks noChangeArrowheads="1"/>
              </p:cNvSpPr>
              <p:nvPr/>
            </p:nvSpPr>
            <p:spPr bwMode="auto">
              <a:xfrm rot="-5400000">
                <a:off x="6768244" y="2016460"/>
                <a:ext cx="504056" cy="288032"/>
              </a:xfrm>
              <a:prstGeom prst="rightArrow">
                <a:avLst>
                  <a:gd name="adj1" fmla="val 50000"/>
                  <a:gd name="adj2" fmla="val 49997"/>
                </a:avLst>
              </a:prstGeom>
              <a:solidFill>
                <a:srgbClr val="FF00FF"/>
              </a:solidFill>
              <a:ln w="9525" algn="ctr">
                <a:noFill/>
                <a:round/>
                <a:headEnd/>
                <a:tailEnd/>
              </a:ln>
            </p:spPr>
            <p:txBody>
              <a:bodyPr/>
              <a:lstStyle/>
              <a:p>
                <a:pPr eaLnBrk="0" hangingPunct="0"/>
                <a:endParaRPr kumimoji="0" lang="ja-JP" altLang="en-US">
                  <a:solidFill>
                    <a:srgbClr val="FFFF00"/>
                  </a:solidFill>
                  <a:latin typeface="Verdana" pitchFamily="34" charset="0"/>
                </a:endParaRPr>
              </a:p>
            </p:txBody>
          </p:sp>
        </p:grpSp>
        <p:grpSp>
          <p:nvGrpSpPr>
            <p:cNvPr id="16394" name="グループ化 22"/>
            <p:cNvGrpSpPr>
              <a:grpSpLocks/>
            </p:cNvGrpSpPr>
            <p:nvPr/>
          </p:nvGrpSpPr>
          <p:grpSpPr bwMode="auto">
            <a:xfrm>
              <a:off x="7164288" y="2636912"/>
              <a:ext cx="1800200" cy="2744688"/>
              <a:chOff x="7164288" y="2636912"/>
              <a:chExt cx="1800200" cy="2744688"/>
            </a:xfrm>
          </p:grpSpPr>
          <p:sp>
            <p:nvSpPr>
              <p:cNvPr id="7" name="テキスト ボックス 6"/>
              <p:cNvSpPr txBox="1"/>
              <p:nvPr/>
            </p:nvSpPr>
            <p:spPr>
              <a:xfrm>
                <a:off x="7164147" y="2636850"/>
                <a:ext cx="1800341" cy="708015"/>
              </a:xfrm>
              <a:prstGeom prst="rect">
                <a:avLst/>
              </a:prstGeom>
              <a:solidFill>
                <a:schemeClr val="bg1">
                  <a:alpha val="95000"/>
                </a:schemeClr>
              </a:solidFill>
              <a:ln w="38100">
                <a:solidFill>
                  <a:schemeClr val="accent1">
                    <a:lumMod val="75000"/>
                  </a:schemeClr>
                </a:solidFill>
              </a:ln>
            </p:spPr>
            <p:txBody>
              <a:bodyPr>
                <a:spAutoFit/>
              </a:bodyPr>
              <a:lstStyle/>
              <a:p>
                <a:pPr algn="ctr" fontAlgn="auto">
                  <a:spcBef>
                    <a:spcPts val="0"/>
                  </a:spcBef>
                  <a:spcAft>
                    <a:spcPts val="0"/>
                  </a:spcAft>
                  <a:defRPr/>
                </a:pPr>
                <a:r>
                  <a:rPr lang="ja-JP" altLang="en-US" sz="2000" dirty="0">
                    <a:solidFill>
                      <a:srgbClr val="FFFF00"/>
                    </a:solidFill>
                    <a:latin typeface="+mn-ea"/>
                  </a:rPr>
                  <a:t>イーサネットで</a:t>
                </a:r>
                <a:endParaRPr lang="en-US" altLang="ja-JP" sz="2000" dirty="0">
                  <a:solidFill>
                    <a:srgbClr val="FFFF00"/>
                  </a:solidFill>
                  <a:latin typeface="+mn-ea"/>
                </a:endParaRPr>
              </a:p>
              <a:p>
                <a:pPr algn="ctr" fontAlgn="auto">
                  <a:spcBef>
                    <a:spcPts val="0"/>
                  </a:spcBef>
                  <a:spcAft>
                    <a:spcPts val="0"/>
                  </a:spcAft>
                  <a:defRPr/>
                </a:pPr>
                <a:r>
                  <a:rPr lang="ja-JP" altLang="en-US" sz="2000" dirty="0">
                    <a:solidFill>
                      <a:srgbClr val="FFFF00"/>
                    </a:solidFill>
                    <a:latin typeface="+mn-ea"/>
                  </a:rPr>
                  <a:t>データ送信</a:t>
                </a:r>
              </a:p>
            </p:txBody>
          </p:sp>
          <p:grpSp>
            <p:nvGrpSpPr>
              <p:cNvPr id="16396" name="グループ化 16"/>
              <p:cNvGrpSpPr>
                <a:grpSpLocks/>
              </p:cNvGrpSpPr>
              <p:nvPr/>
            </p:nvGrpSpPr>
            <p:grpSpPr bwMode="auto">
              <a:xfrm>
                <a:off x="8388424" y="4149080"/>
                <a:ext cx="432048" cy="1232520"/>
                <a:chOff x="7668344" y="2412504"/>
                <a:chExt cx="432048" cy="1232520"/>
              </a:xfrm>
            </p:grpSpPr>
            <p:sp>
              <p:nvSpPr>
                <p:cNvPr id="16397" name="正方形/長方形 17"/>
                <p:cNvSpPr>
                  <a:spLocks noChangeArrowheads="1"/>
                </p:cNvSpPr>
                <p:nvPr/>
              </p:nvSpPr>
              <p:spPr bwMode="auto">
                <a:xfrm rot="5400000">
                  <a:off x="7164288" y="2916560"/>
                  <a:ext cx="1152128" cy="144016"/>
                </a:xfrm>
                <a:prstGeom prst="rect">
                  <a:avLst/>
                </a:prstGeom>
                <a:solidFill>
                  <a:srgbClr val="FF00FF"/>
                </a:solidFill>
                <a:ln w="9525" algn="ctr">
                  <a:noFill/>
                  <a:round/>
                  <a:headEnd/>
                  <a:tailEnd/>
                </a:ln>
              </p:spPr>
              <p:txBody>
                <a:bodyPr/>
                <a:lstStyle/>
                <a:p>
                  <a:pPr eaLnBrk="0" hangingPunct="0"/>
                  <a:endParaRPr kumimoji="0" lang="ja-JP" altLang="en-US">
                    <a:latin typeface="Verdana" pitchFamily="34" charset="0"/>
                  </a:endParaRPr>
                </a:p>
              </p:txBody>
            </p:sp>
            <p:sp>
              <p:nvSpPr>
                <p:cNvPr id="16398" name="右矢印 18"/>
                <p:cNvSpPr>
                  <a:spLocks noChangeArrowheads="1"/>
                </p:cNvSpPr>
                <p:nvPr/>
              </p:nvSpPr>
              <p:spPr bwMode="auto">
                <a:xfrm>
                  <a:off x="7668344" y="3348608"/>
                  <a:ext cx="432048" cy="296416"/>
                </a:xfrm>
                <a:prstGeom prst="rightArrow">
                  <a:avLst>
                    <a:gd name="adj1" fmla="val 50000"/>
                    <a:gd name="adj2" fmla="val 50003"/>
                  </a:avLst>
                </a:prstGeom>
                <a:solidFill>
                  <a:srgbClr val="FF00FF"/>
                </a:solidFill>
                <a:ln w="9525" algn="ctr">
                  <a:noFill/>
                  <a:round/>
                  <a:headEnd/>
                  <a:tailEnd/>
                </a:ln>
              </p:spPr>
              <p:txBody>
                <a:bodyPr/>
                <a:lstStyle/>
                <a:p>
                  <a:pPr eaLnBrk="0" hangingPunct="0"/>
                  <a:endParaRPr kumimoji="0" lang="ja-JP" altLang="en-US">
                    <a:solidFill>
                      <a:srgbClr val="FFFF00"/>
                    </a:solidFill>
                    <a:latin typeface="Verdana" pitchFamily="34" charset="0"/>
                  </a:endParaRPr>
                </a:p>
              </p:txBody>
            </p:sp>
          </p:grpSp>
        </p:grpSp>
      </p:grpSp>
      <p:sp>
        <p:nvSpPr>
          <p:cNvPr id="25" name="スライド番号プレースホルダ 24"/>
          <p:cNvSpPr>
            <a:spLocks noGrp="1"/>
          </p:cNvSpPr>
          <p:nvPr>
            <p:ph type="sldNum" sz="quarter" idx="12"/>
          </p:nvPr>
        </p:nvSpPr>
        <p:spPr>
          <a:xfrm>
            <a:off x="6615113" y="6356350"/>
            <a:ext cx="2133600" cy="457200"/>
          </a:xfrm>
        </p:spPr>
        <p:txBody>
          <a:bodyPr/>
          <a:lstStyle/>
          <a:p>
            <a:pPr>
              <a:defRPr/>
            </a:pPr>
            <a:fld id="{B6280C70-6B9B-4722-A475-F407F91A6178}" type="slidenum">
              <a:rPr lang="ja-JP" altLang="en-US" smtClean="0"/>
              <a:pPr>
                <a:defRPr/>
              </a:pPr>
              <a:t>14</a:t>
            </a:fld>
            <a:endParaRPr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68313" y="0"/>
            <a:ext cx="8229600" cy="908050"/>
          </a:xfrm>
        </p:spPr>
        <p:txBody>
          <a:bodyPr/>
          <a:lstStyle/>
          <a:p>
            <a:pPr algn="l" eaLnBrk="1" hangingPunct="1">
              <a:defRPr/>
            </a:pPr>
            <a:r>
              <a:rPr lang="ja-JP" altLang="en-US" dirty="0" smtClean="0">
                <a:solidFill>
                  <a:schemeClr val="tx1"/>
                </a:solidFill>
                <a:ea typeface="ＭＳ Ｐゴシック" pitchFamily="50" charset="-128"/>
              </a:rPr>
              <a:t>  光検出器</a:t>
            </a:r>
          </a:p>
        </p:txBody>
      </p:sp>
      <p:sp>
        <p:nvSpPr>
          <p:cNvPr id="17411" name="正方形/長方形 4"/>
          <p:cNvSpPr>
            <a:spLocks noChangeArrowheads="1"/>
          </p:cNvSpPr>
          <p:nvPr/>
        </p:nvSpPr>
        <p:spPr bwMode="auto">
          <a:xfrm>
            <a:off x="4787900" y="115888"/>
            <a:ext cx="4176713" cy="2863850"/>
          </a:xfrm>
          <a:prstGeom prst="rect">
            <a:avLst/>
          </a:prstGeom>
          <a:noFill/>
          <a:ln w="38100">
            <a:solidFill>
              <a:srgbClr val="FFC000"/>
            </a:solidFill>
            <a:miter lim="800000"/>
            <a:headEnd/>
            <a:tailEnd/>
          </a:ln>
        </p:spPr>
        <p:txBody>
          <a:bodyPr>
            <a:spAutoFit/>
          </a:bodyPr>
          <a:lstStyle/>
          <a:p>
            <a:r>
              <a:rPr lang="en-US" altLang="ja-JP" u="sng"/>
              <a:t>PMT</a:t>
            </a:r>
            <a:r>
              <a:rPr lang="ja-JP" altLang="en-US" u="sng"/>
              <a:t>仕様、性能</a:t>
            </a:r>
            <a:endParaRPr lang="en-US" altLang="ja-JP" u="sng"/>
          </a:p>
          <a:p>
            <a:pPr>
              <a:buClr>
                <a:schemeClr val="accent1"/>
              </a:buClr>
              <a:buFont typeface="Wingdings" pitchFamily="2" charset="2"/>
              <a:buChar char="Ø"/>
            </a:pPr>
            <a:r>
              <a:rPr lang="en-US" altLang="ja-JP"/>
              <a:t> 1.5</a:t>
            </a:r>
            <a:r>
              <a:rPr lang="ja-JP" altLang="en-US"/>
              <a:t>インチスーパーバイアルカリ光電面</a:t>
            </a:r>
            <a:endParaRPr lang="en-US" altLang="ja-JP"/>
          </a:p>
          <a:p>
            <a:pPr>
              <a:buClr>
                <a:schemeClr val="accent1"/>
              </a:buClr>
              <a:buFont typeface="Wingdings" pitchFamily="2" charset="2"/>
              <a:buChar char="Ø"/>
            </a:pPr>
            <a:r>
              <a:rPr lang="ja-JP" altLang="en-US"/>
              <a:t> ラインフォーカスダイノード </a:t>
            </a:r>
            <a:r>
              <a:rPr lang="en-US" altLang="ja-JP"/>
              <a:t>8</a:t>
            </a:r>
            <a:r>
              <a:rPr lang="ja-JP" altLang="en-US"/>
              <a:t>段</a:t>
            </a:r>
            <a:endParaRPr lang="en-US" altLang="ja-JP"/>
          </a:p>
          <a:p>
            <a:pPr>
              <a:buClr>
                <a:schemeClr val="accent1"/>
              </a:buClr>
              <a:buFont typeface="Wingdings" pitchFamily="2" charset="2"/>
              <a:buChar char="Ø"/>
            </a:pPr>
            <a:r>
              <a:rPr lang="ja-JP" altLang="en-US"/>
              <a:t> 量子効率</a:t>
            </a:r>
            <a:r>
              <a:rPr lang="en-US" altLang="ja-JP"/>
              <a:t> &gt; </a:t>
            </a:r>
            <a:r>
              <a:rPr lang="en-US" altLang="ja-JP">
                <a:solidFill>
                  <a:srgbClr val="FFFF00"/>
                </a:solidFill>
              </a:rPr>
              <a:t>35%</a:t>
            </a:r>
          </a:p>
          <a:p>
            <a:pPr>
              <a:buClr>
                <a:schemeClr val="accent1"/>
              </a:buClr>
              <a:buFont typeface="Wingdings" pitchFamily="2" charset="2"/>
              <a:buChar char="Ø"/>
            </a:pPr>
            <a:r>
              <a:rPr lang="ja-JP" altLang="en-US"/>
              <a:t> アフターパルス</a:t>
            </a:r>
            <a:r>
              <a:rPr lang="en-US" altLang="ja-JP"/>
              <a:t> &lt; </a:t>
            </a:r>
            <a:r>
              <a:rPr lang="en-US" altLang="ja-JP">
                <a:solidFill>
                  <a:srgbClr val="FFFF00"/>
                </a:solidFill>
              </a:rPr>
              <a:t>0.05%</a:t>
            </a:r>
            <a:r>
              <a:rPr lang="en-US" altLang="ja-JP"/>
              <a:t>(&gt; 4 p.e.)</a:t>
            </a:r>
          </a:p>
          <a:p>
            <a:pPr>
              <a:buClr>
                <a:schemeClr val="accent1"/>
              </a:buClr>
              <a:buFont typeface="Wingdings" pitchFamily="2" charset="2"/>
              <a:buChar char="Ø"/>
            </a:pPr>
            <a:r>
              <a:rPr lang="ja-JP" altLang="en-US"/>
              <a:t> パルス幅</a:t>
            </a:r>
            <a:r>
              <a:rPr lang="en-US" altLang="ja-JP"/>
              <a:t> </a:t>
            </a:r>
            <a:r>
              <a:rPr lang="en-US" altLang="ja-JP">
                <a:solidFill>
                  <a:srgbClr val="FFFF00"/>
                </a:solidFill>
              </a:rPr>
              <a:t>2.5~3ns</a:t>
            </a:r>
            <a:r>
              <a:rPr lang="en-US" altLang="ja-JP"/>
              <a:t>(FWHM)</a:t>
            </a:r>
          </a:p>
          <a:p>
            <a:pPr>
              <a:buClr>
                <a:schemeClr val="accent1"/>
              </a:buClr>
              <a:buFont typeface="Wingdings" pitchFamily="2" charset="2"/>
              <a:buChar char="Ø"/>
            </a:pPr>
            <a:r>
              <a:rPr lang="en-US" altLang="ja-JP"/>
              <a:t> Frosted Concave-convex Window</a:t>
            </a:r>
          </a:p>
          <a:p>
            <a:pPr>
              <a:buClr>
                <a:schemeClr val="accent1"/>
              </a:buClr>
              <a:buFont typeface="Wingdings" pitchFamily="2" charset="2"/>
              <a:buChar char="Ø"/>
            </a:pPr>
            <a:r>
              <a:rPr lang="ja-JP" altLang="en-US"/>
              <a:t> 時間特性　</a:t>
            </a:r>
            <a:r>
              <a:rPr lang="en-US" altLang="ja-JP"/>
              <a:t>TTS &lt;</a:t>
            </a:r>
            <a:r>
              <a:rPr lang="en-US" altLang="ja-JP">
                <a:solidFill>
                  <a:srgbClr val="FFFF00"/>
                </a:solidFill>
              </a:rPr>
              <a:t>1.3ns</a:t>
            </a:r>
          </a:p>
          <a:p>
            <a:pPr>
              <a:buClr>
                <a:schemeClr val="accent1"/>
              </a:buClr>
              <a:buFont typeface="Wingdings" pitchFamily="2" charset="2"/>
              <a:buChar char="Ø"/>
            </a:pPr>
            <a:r>
              <a:rPr lang="ja-JP" altLang="en-US"/>
              <a:t> 寿命</a:t>
            </a:r>
            <a:r>
              <a:rPr lang="en-US" altLang="ja-JP"/>
              <a:t> &gt; </a:t>
            </a:r>
            <a:r>
              <a:rPr lang="en-US" altLang="ja-JP">
                <a:solidFill>
                  <a:srgbClr val="FFFF00"/>
                </a:solidFill>
              </a:rPr>
              <a:t>10years</a:t>
            </a:r>
          </a:p>
          <a:p>
            <a:pPr>
              <a:buClr>
                <a:schemeClr val="accent1"/>
              </a:buClr>
              <a:buFont typeface="Wingdings" pitchFamily="2" charset="2"/>
              <a:buChar char="Ø"/>
            </a:pPr>
            <a:r>
              <a:rPr lang="ja-JP" altLang="en-US"/>
              <a:t> 動作ゲイン</a:t>
            </a:r>
            <a:r>
              <a:rPr lang="en-US" altLang="ja-JP"/>
              <a:t> </a:t>
            </a:r>
            <a:r>
              <a:rPr lang="en-US" altLang="ja-JP">
                <a:solidFill>
                  <a:srgbClr val="FFFF00"/>
                </a:solidFill>
              </a:rPr>
              <a:t>4x10</a:t>
            </a:r>
            <a:r>
              <a:rPr lang="en-US" altLang="ja-JP" baseline="30000">
                <a:solidFill>
                  <a:srgbClr val="FFFF00"/>
                </a:solidFill>
              </a:rPr>
              <a:t>4</a:t>
            </a:r>
          </a:p>
        </p:txBody>
      </p:sp>
      <p:grpSp>
        <p:nvGrpSpPr>
          <p:cNvPr id="17412" name="グループ化 19"/>
          <p:cNvGrpSpPr>
            <a:grpSpLocks/>
          </p:cNvGrpSpPr>
          <p:nvPr/>
        </p:nvGrpSpPr>
        <p:grpSpPr bwMode="auto">
          <a:xfrm>
            <a:off x="179388" y="3068638"/>
            <a:ext cx="4306887" cy="3673475"/>
            <a:chOff x="107950" y="1701251"/>
            <a:chExt cx="4378325" cy="3696249"/>
          </a:xfrm>
        </p:grpSpPr>
        <p:pic>
          <p:nvPicPr>
            <p:cNvPr id="17421" name="Picture 3" descr="C:\Users\Reiko Orito\Desktop\time.eps"/>
            <p:cNvPicPr>
              <a:picLocks noChangeAspect="1" noChangeArrowheads="1"/>
            </p:cNvPicPr>
            <p:nvPr/>
          </p:nvPicPr>
          <p:blipFill>
            <a:blip r:embed="rId2" cstate="print"/>
            <a:srcRect l="1796" t="7932" r="5206"/>
            <a:stretch>
              <a:fillRect/>
            </a:stretch>
          </p:blipFill>
          <p:spPr bwMode="auto">
            <a:xfrm>
              <a:off x="107950" y="2133600"/>
              <a:ext cx="4378325" cy="3263900"/>
            </a:xfrm>
            <a:prstGeom prst="rect">
              <a:avLst/>
            </a:prstGeom>
            <a:noFill/>
            <a:ln w="9525">
              <a:noFill/>
              <a:miter lim="800000"/>
              <a:headEnd/>
              <a:tailEnd/>
            </a:ln>
          </p:spPr>
        </p:pic>
        <p:sp>
          <p:nvSpPr>
            <p:cNvPr id="22" name="テキスト ボックス 6"/>
            <p:cNvSpPr txBox="1">
              <a:spLocks noChangeArrowheads="1"/>
            </p:cNvSpPr>
            <p:nvPr/>
          </p:nvSpPr>
          <p:spPr bwMode="auto">
            <a:xfrm>
              <a:off x="2128467" y="2276294"/>
              <a:ext cx="2152852" cy="837007"/>
            </a:xfrm>
            <a:prstGeom prst="rect">
              <a:avLst/>
            </a:prstGeom>
            <a:noFill/>
            <a:ln w="9525">
              <a:noFill/>
              <a:miter lim="800000"/>
              <a:headEnd/>
              <a:tailEnd/>
            </a:ln>
          </p:spPr>
          <p:txBody>
            <a:bodyPr>
              <a:spAutoFit/>
            </a:bodyPr>
            <a:lstStyle/>
            <a:p>
              <a:pPr>
                <a:defRPr/>
              </a:pPr>
              <a:r>
                <a:rPr lang="en-US" altLang="ja-JP" sz="2400" dirty="0">
                  <a:solidFill>
                    <a:schemeClr val="accent6"/>
                  </a:solidFill>
                  <a:latin typeface="Arial" pitchFamily="34" charset="0"/>
                  <a:ea typeface="HGPｺﾞｼｯｸE" pitchFamily="50" charset="-128"/>
                  <a:cs typeface="Arial" pitchFamily="34" charset="0"/>
                </a:rPr>
                <a:t>Hamamatsu </a:t>
              </a:r>
            </a:p>
            <a:p>
              <a:pPr>
                <a:defRPr/>
              </a:pPr>
              <a:r>
                <a:rPr lang="en-US" altLang="ja-JP" sz="2400" dirty="0">
                  <a:solidFill>
                    <a:schemeClr val="accent6"/>
                  </a:solidFill>
                  <a:latin typeface="Arial" pitchFamily="34" charset="0"/>
                  <a:ea typeface="HGPｺﾞｼｯｸE" pitchFamily="50" charset="-128"/>
                  <a:cs typeface="Arial" pitchFamily="34" charset="0"/>
                </a:rPr>
                <a:t>R11920-100</a:t>
              </a:r>
              <a:endParaRPr lang="ja-JP" altLang="en-US" sz="2400" dirty="0">
                <a:solidFill>
                  <a:schemeClr val="accent6"/>
                </a:solidFill>
                <a:latin typeface="Arial" pitchFamily="34" charset="0"/>
                <a:ea typeface="HGPｺﾞｼｯｸE" pitchFamily="50" charset="-128"/>
                <a:cs typeface="Arial" pitchFamily="34" charset="0"/>
              </a:endParaRPr>
            </a:p>
          </p:txBody>
        </p:sp>
        <p:sp>
          <p:nvSpPr>
            <p:cNvPr id="17423" name="テキスト ボックス 14"/>
            <p:cNvSpPr txBox="1">
              <a:spLocks noChangeArrowheads="1"/>
            </p:cNvSpPr>
            <p:nvPr/>
          </p:nvSpPr>
          <p:spPr bwMode="auto">
            <a:xfrm>
              <a:off x="741363" y="1701251"/>
              <a:ext cx="3673474" cy="400110"/>
            </a:xfrm>
            <a:prstGeom prst="rect">
              <a:avLst/>
            </a:prstGeom>
            <a:noFill/>
            <a:ln w="9525">
              <a:noFill/>
              <a:miter lim="800000"/>
              <a:headEnd/>
              <a:tailEnd/>
            </a:ln>
          </p:spPr>
          <p:txBody>
            <a:bodyPr>
              <a:spAutoFit/>
            </a:bodyPr>
            <a:lstStyle/>
            <a:p>
              <a:r>
                <a:rPr lang="ja-JP" altLang="en-US" sz="2000">
                  <a:latin typeface="ＭＳ Ｐゴシック" pitchFamily="50" charset="-128"/>
                </a:rPr>
                <a:t>アフターパルス時間分布</a:t>
              </a:r>
            </a:p>
          </p:txBody>
        </p:sp>
        <p:sp>
          <p:nvSpPr>
            <p:cNvPr id="17424" name="テキスト ボックス 15"/>
            <p:cNvSpPr txBox="1">
              <a:spLocks noChangeArrowheads="1"/>
            </p:cNvSpPr>
            <p:nvPr/>
          </p:nvSpPr>
          <p:spPr bwMode="auto">
            <a:xfrm>
              <a:off x="598488" y="3357563"/>
              <a:ext cx="1079500" cy="400050"/>
            </a:xfrm>
            <a:prstGeom prst="rect">
              <a:avLst/>
            </a:prstGeom>
            <a:noFill/>
            <a:ln w="9525">
              <a:noFill/>
              <a:miter lim="800000"/>
              <a:headEnd/>
              <a:tailEnd/>
            </a:ln>
          </p:spPr>
          <p:txBody>
            <a:bodyPr>
              <a:spAutoFit/>
            </a:bodyPr>
            <a:lstStyle/>
            <a:p>
              <a:r>
                <a:rPr lang="en-US" altLang="ja-JP" sz="2000">
                  <a:solidFill>
                    <a:srgbClr val="0066FF"/>
                  </a:solidFill>
                  <a:ea typeface="HGPｺﾞｼｯｸE" pitchFamily="50" charset="-128"/>
                  <a:cs typeface="Arial" charset="0"/>
                </a:rPr>
                <a:t>H</a:t>
              </a:r>
              <a:r>
                <a:rPr lang="en-US" altLang="ja-JP" sz="2000" baseline="30000">
                  <a:solidFill>
                    <a:srgbClr val="0066FF"/>
                  </a:solidFill>
                  <a:ea typeface="HGPｺﾞｼｯｸE" pitchFamily="50" charset="-128"/>
                  <a:cs typeface="Arial" charset="0"/>
                </a:rPr>
                <a:t>+</a:t>
              </a:r>
              <a:endParaRPr lang="ja-JP" altLang="en-US" sz="2000" baseline="30000">
                <a:solidFill>
                  <a:srgbClr val="0066FF"/>
                </a:solidFill>
                <a:ea typeface="HGPｺﾞｼｯｸE" pitchFamily="50" charset="-128"/>
                <a:cs typeface="Arial" charset="0"/>
              </a:endParaRPr>
            </a:p>
          </p:txBody>
        </p:sp>
        <p:sp>
          <p:nvSpPr>
            <p:cNvPr id="17425" name="テキスト ボックス 16"/>
            <p:cNvSpPr txBox="1">
              <a:spLocks noChangeArrowheads="1"/>
            </p:cNvSpPr>
            <p:nvPr/>
          </p:nvSpPr>
          <p:spPr bwMode="auto">
            <a:xfrm>
              <a:off x="1030288" y="2781300"/>
              <a:ext cx="1079500" cy="400050"/>
            </a:xfrm>
            <a:prstGeom prst="rect">
              <a:avLst/>
            </a:prstGeom>
            <a:noFill/>
            <a:ln w="9525">
              <a:noFill/>
              <a:miter lim="800000"/>
              <a:headEnd/>
              <a:tailEnd/>
            </a:ln>
          </p:spPr>
          <p:txBody>
            <a:bodyPr>
              <a:spAutoFit/>
            </a:bodyPr>
            <a:lstStyle/>
            <a:p>
              <a:r>
                <a:rPr lang="en-US" altLang="ja-JP" sz="2000">
                  <a:solidFill>
                    <a:srgbClr val="0066FF"/>
                  </a:solidFill>
                  <a:ea typeface="HGPｺﾞｼｯｸE" pitchFamily="50" charset="-128"/>
                  <a:cs typeface="Arial" charset="0"/>
                </a:rPr>
                <a:t>He</a:t>
              </a:r>
              <a:r>
                <a:rPr lang="en-US" altLang="ja-JP" sz="2000" baseline="30000">
                  <a:solidFill>
                    <a:srgbClr val="0066FF"/>
                  </a:solidFill>
                  <a:ea typeface="HGPｺﾞｼｯｸE" pitchFamily="50" charset="-128"/>
                  <a:cs typeface="Arial" charset="0"/>
                </a:rPr>
                <a:t>+</a:t>
              </a:r>
              <a:endParaRPr lang="ja-JP" altLang="en-US" sz="2000" baseline="30000">
                <a:solidFill>
                  <a:srgbClr val="0066FF"/>
                </a:solidFill>
                <a:ea typeface="HGPｺﾞｼｯｸE" pitchFamily="50" charset="-128"/>
                <a:cs typeface="Arial" charset="0"/>
              </a:endParaRPr>
            </a:p>
          </p:txBody>
        </p:sp>
        <p:sp>
          <p:nvSpPr>
            <p:cNvPr id="17426" name="テキスト ボックス 17"/>
            <p:cNvSpPr txBox="1">
              <a:spLocks noChangeArrowheads="1"/>
            </p:cNvSpPr>
            <p:nvPr/>
          </p:nvSpPr>
          <p:spPr bwMode="auto">
            <a:xfrm>
              <a:off x="1533525" y="3429000"/>
              <a:ext cx="1081088" cy="461963"/>
            </a:xfrm>
            <a:prstGeom prst="rect">
              <a:avLst/>
            </a:prstGeom>
            <a:noFill/>
            <a:ln w="9525">
              <a:noFill/>
              <a:miter lim="800000"/>
              <a:headEnd/>
              <a:tailEnd/>
            </a:ln>
          </p:spPr>
          <p:txBody>
            <a:bodyPr>
              <a:spAutoFit/>
            </a:bodyPr>
            <a:lstStyle/>
            <a:p>
              <a:r>
                <a:rPr lang="en-US" altLang="ja-JP" sz="2400">
                  <a:solidFill>
                    <a:srgbClr val="0066FF"/>
                  </a:solidFill>
                  <a:ea typeface="HGPｺﾞｼｯｸE" pitchFamily="50" charset="-128"/>
                  <a:cs typeface="Arial" charset="0"/>
                </a:rPr>
                <a:t>CH</a:t>
              </a:r>
              <a:r>
                <a:rPr lang="en-US" altLang="ja-JP" sz="2400" baseline="-25000">
                  <a:solidFill>
                    <a:srgbClr val="0066FF"/>
                  </a:solidFill>
                  <a:ea typeface="HGPｺﾞｼｯｸE" pitchFamily="50" charset="-128"/>
                  <a:cs typeface="Arial" charset="0"/>
                </a:rPr>
                <a:t>4</a:t>
              </a:r>
              <a:r>
                <a:rPr lang="en-US" altLang="ja-JP" sz="2400" baseline="30000">
                  <a:solidFill>
                    <a:srgbClr val="0066FF"/>
                  </a:solidFill>
                  <a:ea typeface="HGPｺﾞｼｯｸE" pitchFamily="50" charset="-128"/>
                  <a:cs typeface="Arial" charset="0"/>
                </a:rPr>
                <a:t>+</a:t>
              </a:r>
              <a:endParaRPr lang="ja-JP" altLang="en-US" sz="2400" baseline="30000">
                <a:solidFill>
                  <a:srgbClr val="0066FF"/>
                </a:solidFill>
                <a:ea typeface="HGPｺﾞｼｯｸE" pitchFamily="50" charset="-128"/>
                <a:cs typeface="Arial" charset="0"/>
              </a:endParaRPr>
            </a:p>
          </p:txBody>
        </p:sp>
      </p:grpSp>
      <p:grpSp>
        <p:nvGrpSpPr>
          <p:cNvPr id="17413" name="グループ化 27"/>
          <p:cNvGrpSpPr>
            <a:grpSpLocks/>
          </p:cNvGrpSpPr>
          <p:nvPr/>
        </p:nvGrpSpPr>
        <p:grpSpPr bwMode="auto">
          <a:xfrm>
            <a:off x="4525963" y="3068638"/>
            <a:ext cx="4438650" cy="3673475"/>
            <a:chOff x="4525963" y="1723505"/>
            <a:chExt cx="4438525" cy="3672408"/>
          </a:xfrm>
        </p:grpSpPr>
        <p:pic>
          <p:nvPicPr>
            <p:cNvPr id="17416" name="Picture 2" descr="C:\Users\Reiko Orito\Desktop\afterpulse.eps"/>
            <p:cNvPicPr>
              <a:picLocks noChangeAspect="1" noChangeArrowheads="1"/>
            </p:cNvPicPr>
            <p:nvPr/>
          </p:nvPicPr>
          <p:blipFill>
            <a:blip r:embed="rId3" cstate="print"/>
            <a:srcRect t="7967" r="6001"/>
            <a:stretch>
              <a:fillRect/>
            </a:stretch>
          </p:blipFill>
          <p:spPr bwMode="auto">
            <a:xfrm>
              <a:off x="4525963" y="2133600"/>
              <a:ext cx="4424362" cy="3262313"/>
            </a:xfrm>
            <a:prstGeom prst="rect">
              <a:avLst/>
            </a:prstGeom>
            <a:noFill/>
            <a:ln w="9525">
              <a:noFill/>
              <a:miter lim="800000"/>
              <a:headEnd/>
              <a:tailEnd/>
            </a:ln>
          </p:spPr>
        </p:pic>
        <p:sp>
          <p:nvSpPr>
            <p:cNvPr id="17417" name="テキスト ボックス 7"/>
            <p:cNvSpPr txBox="1">
              <a:spLocks noChangeArrowheads="1"/>
            </p:cNvSpPr>
            <p:nvPr/>
          </p:nvSpPr>
          <p:spPr bwMode="auto">
            <a:xfrm>
              <a:off x="5278438" y="1723505"/>
              <a:ext cx="3095625" cy="400110"/>
            </a:xfrm>
            <a:prstGeom prst="rect">
              <a:avLst/>
            </a:prstGeom>
            <a:noFill/>
            <a:ln w="9525">
              <a:noFill/>
              <a:miter lim="800000"/>
              <a:headEnd/>
              <a:tailEnd/>
            </a:ln>
          </p:spPr>
          <p:txBody>
            <a:bodyPr>
              <a:spAutoFit/>
            </a:bodyPr>
            <a:lstStyle/>
            <a:p>
              <a:r>
                <a:rPr lang="ja-JP" altLang="en-US" sz="2000">
                  <a:latin typeface="ＭＳ Ｐゴシック" pitchFamily="50" charset="-128"/>
                </a:rPr>
                <a:t>アフターパルス確率</a:t>
              </a:r>
            </a:p>
          </p:txBody>
        </p:sp>
        <p:cxnSp>
          <p:nvCxnSpPr>
            <p:cNvPr id="31" name="直線矢印コネクタ 30"/>
            <p:cNvCxnSpPr/>
            <p:nvPr/>
          </p:nvCxnSpPr>
          <p:spPr>
            <a:xfrm rot="5400000" flipH="1" flipV="1">
              <a:off x="5530927" y="3753327"/>
              <a:ext cx="79193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19" name="テキスト ボックス 11"/>
            <p:cNvSpPr txBox="1">
              <a:spLocks noChangeArrowheads="1"/>
            </p:cNvSpPr>
            <p:nvPr/>
          </p:nvSpPr>
          <p:spPr bwMode="auto">
            <a:xfrm>
              <a:off x="5207000" y="4149725"/>
              <a:ext cx="2592388" cy="830263"/>
            </a:xfrm>
            <a:prstGeom prst="rect">
              <a:avLst/>
            </a:prstGeom>
            <a:noFill/>
            <a:ln w="9525">
              <a:noFill/>
              <a:miter lim="800000"/>
              <a:headEnd/>
              <a:tailEnd/>
            </a:ln>
          </p:spPr>
          <p:txBody>
            <a:bodyPr>
              <a:spAutoFit/>
            </a:bodyPr>
            <a:lstStyle/>
            <a:p>
              <a:r>
                <a:rPr lang="en-US" altLang="ja-JP" sz="2400" b="1">
                  <a:solidFill>
                    <a:srgbClr val="FF0000"/>
                  </a:solidFill>
                  <a:ea typeface="HGPｺﾞｼｯｸE" pitchFamily="50" charset="-128"/>
                  <a:cs typeface="Arial" charset="0"/>
                </a:rPr>
                <a:t>&lt;0.02% @ Threshold 4 p.e.</a:t>
              </a:r>
              <a:endParaRPr lang="ja-JP" altLang="en-US" sz="2400" b="1">
                <a:solidFill>
                  <a:srgbClr val="FF0000"/>
                </a:solidFill>
                <a:ea typeface="HGPｺﾞｼｯｸE" pitchFamily="50" charset="-128"/>
                <a:cs typeface="Arial" charset="0"/>
              </a:endParaRPr>
            </a:p>
          </p:txBody>
        </p:sp>
        <p:sp>
          <p:nvSpPr>
            <p:cNvPr id="33" name="正方形/長方形 13"/>
            <p:cNvSpPr>
              <a:spLocks noChangeArrowheads="1"/>
            </p:cNvSpPr>
            <p:nvPr/>
          </p:nvSpPr>
          <p:spPr bwMode="auto">
            <a:xfrm>
              <a:off x="6876984" y="2299600"/>
              <a:ext cx="2087504" cy="831608"/>
            </a:xfrm>
            <a:prstGeom prst="rect">
              <a:avLst/>
            </a:prstGeom>
            <a:noFill/>
            <a:ln w="9525">
              <a:noFill/>
              <a:miter lim="800000"/>
              <a:headEnd/>
              <a:tailEnd/>
            </a:ln>
          </p:spPr>
          <p:txBody>
            <a:bodyPr>
              <a:spAutoFit/>
            </a:bodyPr>
            <a:lstStyle/>
            <a:p>
              <a:pPr>
                <a:defRPr/>
              </a:pPr>
              <a:r>
                <a:rPr lang="en-US" altLang="ja-JP" sz="2400" dirty="0">
                  <a:solidFill>
                    <a:schemeClr val="accent6"/>
                  </a:solidFill>
                  <a:latin typeface="Arial" pitchFamily="34" charset="0"/>
                  <a:ea typeface="HGPｺﾞｼｯｸE" pitchFamily="50" charset="-128"/>
                  <a:cs typeface="Arial" pitchFamily="34" charset="0"/>
                </a:rPr>
                <a:t>Hamamatsu </a:t>
              </a:r>
            </a:p>
            <a:p>
              <a:pPr>
                <a:defRPr/>
              </a:pPr>
              <a:r>
                <a:rPr lang="en-US" altLang="ja-JP" sz="2400" dirty="0">
                  <a:solidFill>
                    <a:schemeClr val="accent6"/>
                  </a:solidFill>
                  <a:latin typeface="Arial" pitchFamily="34" charset="0"/>
                  <a:ea typeface="HGPｺﾞｼｯｸE" pitchFamily="50" charset="-128"/>
                  <a:cs typeface="Arial" pitchFamily="34" charset="0"/>
                </a:rPr>
                <a:t>R11920-100</a:t>
              </a:r>
              <a:endParaRPr lang="ja-JP" altLang="en-US" sz="2400" dirty="0">
                <a:solidFill>
                  <a:schemeClr val="accent6"/>
                </a:solidFill>
                <a:latin typeface="Arial" pitchFamily="34" charset="0"/>
                <a:ea typeface="HGPｺﾞｼｯｸE" pitchFamily="50" charset="-128"/>
                <a:cs typeface="Arial" pitchFamily="34" charset="0"/>
              </a:endParaRPr>
            </a:p>
          </p:txBody>
        </p:sp>
      </p:grpSp>
      <p:sp>
        <p:nvSpPr>
          <p:cNvPr id="17414" name="テキスト ボックス 18"/>
          <p:cNvSpPr txBox="1">
            <a:spLocks noChangeArrowheads="1"/>
          </p:cNvSpPr>
          <p:nvPr/>
        </p:nvSpPr>
        <p:spPr bwMode="auto">
          <a:xfrm>
            <a:off x="214313" y="1268413"/>
            <a:ext cx="4429125" cy="1385887"/>
          </a:xfrm>
          <a:prstGeom prst="rect">
            <a:avLst/>
          </a:prstGeom>
          <a:noFill/>
          <a:ln w="9525">
            <a:noFill/>
            <a:miter lim="800000"/>
            <a:headEnd/>
            <a:tailEnd/>
          </a:ln>
        </p:spPr>
        <p:txBody>
          <a:bodyPr>
            <a:spAutoFit/>
          </a:bodyPr>
          <a:lstStyle/>
          <a:p>
            <a:r>
              <a:rPr lang="ja-JP" altLang="en-US" sz="2800">
                <a:latin typeface="ＭＳ Ｐゴシック" pitchFamily="50" charset="-128"/>
              </a:rPr>
              <a:t>夜光と</a:t>
            </a:r>
            <a:r>
              <a:rPr lang="en-US" altLang="ja-JP" sz="2800">
                <a:cs typeface="Arial" charset="0"/>
              </a:rPr>
              <a:t>PMT</a:t>
            </a:r>
            <a:r>
              <a:rPr lang="ja-JP" altLang="en-US" sz="2800">
                <a:latin typeface="ＭＳ Ｐゴシック" pitchFamily="50" charset="-128"/>
              </a:rPr>
              <a:t>アフターパルスによるトリガーを低減し低閾値化</a:t>
            </a:r>
          </a:p>
        </p:txBody>
      </p:sp>
      <p:sp>
        <p:nvSpPr>
          <p:cNvPr id="18" name="スライド番号プレースホルダ 17"/>
          <p:cNvSpPr>
            <a:spLocks noGrp="1"/>
          </p:cNvSpPr>
          <p:nvPr>
            <p:ph type="sldNum" sz="quarter" idx="12"/>
          </p:nvPr>
        </p:nvSpPr>
        <p:spPr>
          <a:xfrm>
            <a:off x="6615113" y="6356350"/>
            <a:ext cx="2133600" cy="457200"/>
          </a:xfrm>
        </p:spPr>
        <p:txBody>
          <a:bodyPr/>
          <a:lstStyle/>
          <a:p>
            <a:pPr>
              <a:defRPr/>
            </a:pPr>
            <a:fld id="{4AE6294B-891E-4169-B4BC-C6DC60E03108}" type="slidenum">
              <a:rPr lang="ja-JP" altLang="en-US" smtClean="0"/>
              <a:pPr>
                <a:defRPr/>
              </a:pPr>
              <a:t>15</a:t>
            </a:fld>
            <a:endParaRPr lang="ja-JP"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19050"/>
            <a:ext cx="8229600" cy="927100"/>
          </a:xfrm>
        </p:spPr>
        <p:txBody>
          <a:bodyPr/>
          <a:lstStyle/>
          <a:p>
            <a:pPr marL="53975" eaLnBrk="1" hangingPunct="1">
              <a:defRPr/>
            </a:pPr>
            <a:r>
              <a:rPr lang="ja-JP" altLang="en-US" dirty="0" smtClean="0">
                <a:solidFill>
                  <a:schemeClr val="tx1"/>
                </a:solidFill>
                <a:ea typeface="ＭＳ Ｐゴシック" pitchFamily="50" charset="-128"/>
              </a:rPr>
              <a:t>温度環境試験</a:t>
            </a:r>
          </a:p>
        </p:txBody>
      </p:sp>
      <p:sp>
        <p:nvSpPr>
          <p:cNvPr id="18435" name="テキスト ボックス 12"/>
          <p:cNvSpPr txBox="1">
            <a:spLocks noChangeArrowheads="1"/>
          </p:cNvSpPr>
          <p:nvPr/>
        </p:nvSpPr>
        <p:spPr bwMode="auto">
          <a:xfrm>
            <a:off x="5046663" y="1731963"/>
            <a:ext cx="2689225" cy="401637"/>
          </a:xfrm>
          <a:prstGeom prst="rect">
            <a:avLst/>
          </a:prstGeom>
          <a:noFill/>
          <a:ln w="9525">
            <a:noFill/>
            <a:miter lim="800000"/>
            <a:headEnd/>
            <a:tailEnd/>
          </a:ln>
        </p:spPr>
        <p:txBody>
          <a:bodyPr wrap="none">
            <a:spAutoFit/>
          </a:bodyPr>
          <a:lstStyle/>
          <a:p>
            <a:r>
              <a:rPr lang="en-US" altLang="ja-JP" sz="2000">
                <a:latin typeface="ＭＳ Ｐゴシック" pitchFamily="50" charset="-128"/>
                <a:cs typeface="Arial" charset="0"/>
              </a:rPr>
              <a:t>PMT</a:t>
            </a:r>
            <a:r>
              <a:rPr lang="ja-JP" altLang="en-US" sz="2000">
                <a:latin typeface="ＭＳ Ｐゴシック" pitchFamily="50" charset="-128"/>
                <a:ea typeface="Meiryo UI" pitchFamily="50" charset="-128"/>
                <a:cs typeface="Meiryo UI" pitchFamily="50" charset="-128"/>
              </a:rPr>
              <a:t>ゲインの温度依存</a:t>
            </a:r>
          </a:p>
        </p:txBody>
      </p:sp>
      <p:sp>
        <p:nvSpPr>
          <p:cNvPr id="18436" name="テキスト ボックス 22"/>
          <p:cNvSpPr txBox="1">
            <a:spLocks noChangeArrowheads="1"/>
          </p:cNvSpPr>
          <p:nvPr/>
        </p:nvSpPr>
        <p:spPr bwMode="auto">
          <a:xfrm>
            <a:off x="6659563" y="5408613"/>
            <a:ext cx="2341562" cy="461962"/>
          </a:xfrm>
          <a:prstGeom prst="rect">
            <a:avLst/>
          </a:prstGeom>
          <a:noFill/>
          <a:ln w="9525">
            <a:noFill/>
            <a:miter lim="800000"/>
            <a:headEnd/>
            <a:tailEnd/>
          </a:ln>
        </p:spPr>
        <p:txBody>
          <a:bodyPr>
            <a:spAutoFit/>
          </a:bodyPr>
          <a:lstStyle/>
          <a:p>
            <a:r>
              <a:rPr lang="ja-JP" altLang="en-US" sz="2400">
                <a:latin typeface="ＭＳ Ｐゴシック" pitchFamily="50" charset="-128"/>
                <a:ea typeface="Meiryo UI" pitchFamily="50" charset="-128"/>
                <a:cs typeface="Meiryo UI" pitchFamily="50" charset="-128"/>
              </a:rPr>
              <a:t>概ね</a:t>
            </a:r>
            <a:r>
              <a:rPr lang="en-US" altLang="ja-JP" sz="2400">
                <a:cs typeface="Arial" charset="0"/>
              </a:rPr>
              <a:t>-1%/</a:t>
            </a:r>
            <a:r>
              <a:rPr lang="ja-JP" altLang="en-US" sz="2400">
                <a:latin typeface="ＭＳ Ｐゴシック" pitchFamily="50" charset="-128"/>
                <a:cs typeface="Arial" charset="0"/>
              </a:rPr>
              <a:t>℃</a:t>
            </a:r>
            <a:r>
              <a:rPr lang="ja-JP" altLang="en-US" sz="2400">
                <a:latin typeface="ＭＳ Ｐゴシック" pitchFamily="50" charset="-128"/>
                <a:ea typeface="Meiryo UI" pitchFamily="50" charset="-128"/>
                <a:cs typeface="Meiryo UI" pitchFamily="50" charset="-128"/>
              </a:rPr>
              <a:t>以下</a:t>
            </a:r>
          </a:p>
        </p:txBody>
      </p:sp>
      <p:sp>
        <p:nvSpPr>
          <p:cNvPr id="18437" name="テキスト ボックス 24"/>
          <p:cNvSpPr txBox="1">
            <a:spLocks noChangeArrowheads="1"/>
          </p:cNvSpPr>
          <p:nvPr/>
        </p:nvSpPr>
        <p:spPr bwMode="auto">
          <a:xfrm>
            <a:off x="1763713" y="5805488"/>
            <a:ext cx="5976937" cy="954087"/>
          </a:xfrm>
          <a:prstGeom prst="rect">
            <a:avLst/>
          </a:prstGeom>
          <a:noFill/>
          <a:ln w="9525">
            <a:noFill/>
            <a:miter lim="800000"/>
            <a:headEnd/>
            <a:tailEnd/>
          </a:ln>
        </p:spPr>
        <p:txBody>
          <a:bodyPr>
            <a:spAutoFit/>
          </a:bodyPr>
          <a:lstStyle/>
          <a:p>
            <a:r>
              <a:rPr lang="ja-JP" altLang="en-US" sz="2800">
                <a:latin typeface="ＭＳ Ｐゴシック" pitchFamily="50" charset="-128"/>
                <a:ea typeface="Meiryo UI" pitchFamily="50" charset="-128"/>
                <a:cs typeface="Meiryo UI" pitchFamily="50" charset="-128"/>
              </a:rPr>
              <a:t>運用時には常時</a:t>
            </a:r>
            <a:r>
              <a:rPr lang="en-US" altLang="ja-JP" sz="2800">
                <a:cs typeface="Arial" charset="0"/>
              </a:rPr>
              <a:t>calibration</a:t>
            </a:r>
            <a:r>
              <a:rPr lang="ja-JP" altLang="en-US" sz="2800">
                <a:latin typeface="ＭＳ Ｐゴシック" pitchFamily="50" charset="-128"/>
                <a:ea typeface="Meiryo UI" pitchFamily="50" charset="-128"/>
                <a:cs typeface="Meiryo UI" pitchFamily="50" charset="-128"/>
              </a:rPr>
              <a:t>が行われ、</a:t>
            </a:r>
            <a:endParaRPr lang="en-US" altLang="ja-JP" sz="2800">
              <a:latin typeface="ＭＳ Ｐゴシック" pitchFamily="50" charset="-128"/>
              <a:ea typeface="Meiryo UI" pitchFamily="50" charset="-128"/>
              <a:cs typeface="Meiryo UI" pitchFamily="50" charset="-128"/>
            </a:endParaRPr>
          </a:p>
          <a:p>
            <a:r>
              <a:rPr lang="en-US" altLang="ja-JP" sz="2800">
                <a:cs typeface="Arial" charset="0"/>
              </a:rPr>
              <a:t>PMT</a:t>
            </a:r>
            <a:r>
              <a:rPr lang="ja-JP" altLang="en-US" sz="2800">
                <a:latin typeface="ＭＳ Ｐゴシック" pitchFamily="50" charset="-128"/>
                <a:ea typeface="Meiryo UI" pitchFamily="50" charset="-128"/>
                <a:cs typeface="Meiryo UI" pitchFamily="50" charset="-128"/>
              </a:rPr>
              <a:t>チャンネル毎にゲインを調整する</a:t>
            </a:r>
            <a:endParaRPr lang="en-US" altLang="ja-JP" sz="2800">
              <a:latin typeface="ＭＳ Ｐゴシック" pitchFamily="50" charset="-128"/>
              <a:ea typeface="Meiryo UI" pitchFamily="50" charset="-128"/>
              <a:cs typeface="Meiryo UI" pitchFamily="50" charset="-128"/>
            </a:endParaRPr>
          </a:p>
        </p:txBody>
      </p:sp>
      <p:sp>
        <p:nvSpPr>
          <p:cNvPr id="18438" name="テキスト ボックス 29"/>
          <p:cNvSpPr txBox="1">
            <a:spLocks noChangeArrowheads="1"/>
          </p:cNvSpPr>
          <p:nvPr/>
        </p:nvSpPr>
        <p:spPr bwMode="auto">
          <a:xfrm>
            <a:off x="247650" y="1074738"/>
            <a:ext cx="8421688" cy="461962"/>
          </a:xfrm>
          <a:prstGeom prst="rect">
            <a:avLst/>
          </a:prstGeom>
          <a:noFill/>
          <a:ln w="9525">
            <a:noFill/>
            <a:miter lim="800000"/>
            <a:headEnd/>
            <a:tailEnd/>
          </a:ln>
        </p:spPr>
        <p:txBody>
          <a:bodyPr wrap="none">
            <a:spAutoFit/>
          </a:bodyPr>
          <a:lstStyle/>
          <a:p>
            <a:r>
              <a:rPr lang="ja-JP" altLang="en-US" sz="2400">
                <a:latin typeface="ＭＳ Ｐゴシック" pitchFamily="50" charset="-128"/>
                <a:ea typeface="Meiryo UI" pitchFamily="50" charset="-128"/>
                <a:cs typeface="Meiryo UI" pitchFamily="50" charset="-128"/>
              </a:rPr>
              <a:t>冷却系開発に向けた</a:t>
            </a:r>
            <a:r>
              <a:rPr lang="en-US" altLang="ja-JP" sz="2400">
                <a:cs typeface="Arial" charset="0"/>
              </a:rPr>
              <a:t>PMT</a:t>
            </a:r>
            <a:r>
              <a:rPr lang="ja-JP" altLang="en-US" sz="2400">
                <a:latin typeface="ＭＳ Ｐゴシック" pitchFamily="50" charset="-128"/>
                <a:ea typeface="Meiryo UI" pitchFamily="50" charset="-128"/>
                <a:cs typeface="Meiryo UI" pitchFamily="50" charset="-128"/>
              </a:rPr>
              <a:t>ユニットの温度依存性測定</a:t>
            </a:r>
            <a:r>
              <a:rPr lang="en-US" altLang="ja-JP" sz="2400">
                <a:cs typeface="Arial" charset="0"/>
              </a:rPr>
              <a:t>@20-50</a:t>
            </a:r>
            <a:r>
              <a:rPr lang="ja-JP" altLang="en-US" sz="2400">
                <a:latin typeface="ＭＳ Ｐゴシック" pitchFamily="50" charset="-128"/>
                <a:cs typeface="Arial" charset="0"/>
              </a:rPr>
              <a:t>℃</a:t>
            </a:r>
          </a:p>
        </p:txBody>
      </p:sp>
      <p:sp>
        <p:nvSpPr>
          <p:cNvPr id="18439" name="テキスト ボックス 33"/>
          <p:cNvSpPr txBox="1">
            <a:spLocks noChangeArrowheads="1"/>
          </p:cNvSpPr>
          <p:nvPr/>
        </p:nvSpPr>
        <p:spPr bwMode="auto">
          <a:xfrm rot="-5400000">
            <a:off x="4310063" y="3548063"/>
            <a:ext cx="1212850" cy="400050"/>
          </a:xfrm>
          <a:prstGeom prst="rect">
            <a:avLst/>
          </a:prstGeom>
          <a:noFill/>
          <a:ln w="9525">
            <a:noFill/>
            <a:miter lim="800000"/>
            <a:headEnd/>
            <a:tailEnd/>
          </a:ln>
        </p:spPr>
        <p:txBody>
          <a:bodyPr wrap="none">
            <a:spAutoFit/>
          </a:bodyPr>
          <a:lstStyle/>
          <a:p>
            <a:r>
              <a:rPr lang="en-US" altLang="ja-JP" sz="2000">
                <a:latin typeface="Times New Roman" pitchFamily="18" charset="0"/>
                <a:ea typeface="Meiryo UI" pitchFamily="50" charset="-128"/>
                <a:cs typeface="Times New Roman" pitchFamily="18" charset="0"/>
              </a:rPr>
              <a:t>PMT gain</a:t>
            </a:r>
            <a:endParaRPr lang="ja-JP" altLang="en-US" sz="2000">
              <a:latin typeface="Times New Roman" pitchFamily="18" charset="0"/>
              <a:ea typeface="Meiryo UI" pitchFamily="50" charset="-128"/>
              <a:cs typeface="Times New Roman" pitchFamily="18" charset="0"/>
            </a:endParaRPr>
          </a:p>
        </p:txBody>
      </p:sp>
      <p:sp>
        <p:nvSpPr>
          <p:cNvPr id="18440" name="テキスト ボックス 37"/>
          <p:cNvSpPr txBox="1">
            <a:spLocks noChangeArrowheads="1"/>
          </p:cNvSpPr>
          <p:nvPr/>
        </p:nvSpPr>
        <p:spPr bwMode="auto">
          <a:xfrm rot="-2108256">
            <a:off x="5453063" y="3251200"/>
            <a:ext cx="3027362" cy="769938"/>
          </a:xfrm>
          <a:prstGeom prst="rect">
            <a:avLst/>
          </a:prstGeom>
          <a:noFill/>
          <a:ln w="9525">
            <a:noFill/>
            <a:miter lim="800000"/>
            <a:headEnd/>
            <a:tailEnd/>
          </a:ln>
        </p:spPr>
        <p:txBody>
          <a:bodyPr>
            <a:spAutoFit/>
          </a:bodyPr>
          <a:lstStyle/>
          <a:p>
            <a:r>
              <a:rPr lang="en-US" altLang="ja-JP" sz="4400">
                <a:latin typeface="Times New Roman" pitchFamily="18" charset="0"/>
                <a:ea typeface="Meiryo UI" pitchFamily="50" charset="-128"/>
                <a:cs typeface="Times New Roman" pitchFamily="18" charset="0"/>
              </a:rPr>
              <a:t>Preliminary</a:t>
            </a:r>
            <a:endParaRPr lang="ja-JP" altLang="en-US" sz="4400">
              <a:latin typeface="Times New Roman" pitchFamily="18" charset="0"/>
              <a:ea typeface="Meiryo UI" pitchFamily="50" charset="-128"/>
              <a:cs typeface="Times New Roman" pitchFamily="18" charset="0"/>
            </a:endParaRPr>
          </a:p>
        </p:txBody>
      </p:sp>
      <p:pic>
        <p:nvPicPr>
          <p:cNvPr id="18441" name="図 3"/>
          <p:cNvPicPr>
            <a:picLocks noChangeAspect="1"/>
          </p:cNvPicPr>
          <p:nvPr/>
        </p:nvPicPr>
        <p:blipFill>
          <a:blip r:embed="rId2" cstate="print"/>
          <a:srcRect/>
          <a:stretch>
            <a:fillRect/>
          </a:stretch>
        </p:blipFill>
        <p:spPr bwMode="auto">
          <a:xfrm>
            <a:off x="4572000" y="2192338"/>
            <a:ext cx="4413250" cy="3108325"/>
          </a:xfrm>
          <a:prstGeom prst="rect">
            <a:avLst/>
          </a:prstGeom>
          <a:solidFill>
            <a:schemeClr val="tx1"/>
          </a:solidFill>
          <a:ln w="9525">
            <a:noFill/>
            <a:miter lim="800000"/>
            <a:headEnd/>
            <a:tailEnd/>
          </a:ln>
        </p:spPr>
      </p:pic>
      <p:grpSp>
        <p:nvGrpSpPr>
          <p:cNvPr id="18442" name="グループ化 38"/>
          <p:cNvGrpSpPr>
            <a:grpSpLocks/>
          </p:cNvGrpSpPr>
          <p:nvPr/>
        </p:nvGrpSpPr>
        <p:grpSpPr bwMode="auto">
          <a:xfrm>
            <a:off x="34925" y="1731963"/>
            <a:ext cx="4381500" cy="4073525"/>
            <a:chOff x="10566" y="1628911"/>
            <a:chExt cx="4381794" cy="4072343"/>
          </a:xfrm>
        </p:grpSpPr>
        <p:pic>
          <p:nvPicPr>
            <p:cNvPr id="18444" name="Picture 4"/>
            <p:cNvPicPr>
              <a:picLocks noChangeAspect="1" noChangeArrowheads="1"/>
            </p:cNvPicPr>
            <p:nvPr/>
          </p:nvPicPr>
          <p:blipFill>
            <a:blip r:embed="rId3" cstate="print"/>
            <a:srcRect/>
            <a:stretch>
              <a:fillRect/>
            </a:stretch>
          </p:blipFill>
          <p:spPr bwMode="auto">
            <a:xfrm>
              <a:off x="359116" y="2122366"/>
              <a:ext cx="4033244" cy="3136803"/>
            </a:xfrm>
            <a:prstGeom prst="rect">
              <a:avLst/>
            </a:prstGeom>
            <a:solidFill>
              <a:schemeClr val="tx1"/>
            </a:solidFill>
            <a:ln w="9525">
              <a:noFill/>
              <a:miter lim="800000"/>
              <a:headEnd/>
              <a:tailEnd/>
            </a:ln>
          </p:spPr>
        </p:pic>
        <p:sp>
          <p:nvSpPr>
            <p:cNvPr id="18445" name="テキスト ボックス 25"/>
            <p:cNvSpPr txBox="1">
              <a:spLocks noChangeArrowheads="1"/>
            </p:cNvSpPr>
            <p:nvPr/>
          </p:nvSpPr>
          <p:spPr bwMode="auto">
            <a:xfrm>
              <a:off x="1125653" y="1628911"/>
              <a:ext cx="2472152" cy="400110"/>
            </a:xfrm>
            <a:prstGeom prst="rect">
              <a:avLst/>
            </a:prstGeom>
            <a:noFill/>
            <a:ln w="9525">
              <a:noFill/>
              <a:miter lim="800000"/>
              <a:headEnd/>
              <a:tailEnd/>
            </a:ln>
          </p:spPr>
          <p:txBody>
            <a:bodyPr wrap="none">
              <a:spAutoFit/>
            </a:bodyPr>
            <a:lstStyle/>
            <a:p>
              <a:r>
                <a:rPr lang="ja-JP" altLang="en-US" sz="2000">
                  <a:latin typeface="ＭＳ Ｐゴシック" pitchFamily="50" charset="-128"/>
                  <a:ea typeface="Meiryo UI" pitchFamily="50" charset="-128"/>
                  <a:cs typeface="Meiryo UI" pitchFamily="50" charset="-128"/>
                </a:rPr>
                <a:t>高圧電源の温度依存</a:t>
              </a:r>
            </a:p>
          </p:txBody>
        </p:sp>
        <p:sp>
          <p:nvSpPr>
            <p:cNvPr id="18446" name="テキスト ボックス 28"/>
            <p:cNvSpPr txBox="1">
              <a:spLocks noChangeArrowheads="1"/>
            </p:cNvSpPr>
            <p:nvPr/>
          </p:nvSpPr>
          <p:spPr bwMode="auto">
            <a:xfrm>
              <a:off x="1523032" y="5301223"/>
              <a:ext cx="2014936" cy="400031"/>
            </a:xfrm>
            <a:prstGeom prst="rect">
              <a:avLst/>
            </a:prstGeom>
            <a:noFill/>
            <a:ln w="9525">
              <a:noFill/>
              <a:miter lim="800000"/>
              <a:headEnd/>
              <a:tailEnd/>
            </a:ln>
          </p:spPr>
          <p:txBody>
            <a:bodyPr wrap="none">
              <a:spAutoFit/>
            </a:bodyPr>
            <a:lstStyle/>
            <a:p>
              <a:r>
                <a:rPr lang="ja-JP" altLang="en-US" sz="2000">
                  <a:latin typeface="ＭＳ Ｐゴシック" pitchFamily="50" charset="-128"/>
                  <a:cs typeface="Times New Roman" pitchFamily="18" charset="0"/>
                </a:rPr>
                <a:t>コントロール電圧</a:t>
              </a:r>
            </a:p>
          </p:txBody>
        </p:sp>
        <p:sp>
          <p:nvSpPr>
            <p:cNvPr id="18447" name="テキスト ボックス 30"/>
            <p:cNvSpPr txBox="1">
              <a:spLocks noChangeArrowheads="1"/>
            </p:cNvSpPr>
            <p:nvPr/>
          </p:nvSpPr>
          <p:spPr bwMode="auto">
            <a:xfrm rot="-5400000">
              <a:off x="-1152972" y="3613745"/>
              <a:ext cx="2697036" cy="369960"/>
            </a:xfrm>
            <a:prstGeom prst="rect">
              <a:avLst/>
            </a:prstGeom>
            <a:noFill/>
            <a:ln w="9525">
              <a:noFill/>
              <a:miter lim="800000"/>
              <a:headEnd/>
              <a:tailEnd/>
            </a:ln>
          </p:spPr>
          <p:txBody>
            <a:bodyPr>
              <a:spAutoFit/>
            </a:bodyPr>
            <a:lstStyle/>
            <a:p>
              <a:pPr algn="ctr"/>
              <a:r>
                <a:rPr lang="ja-JP" altLang="en-US">
                  <a:latin typeface="ＭＳ Ｐゴシック" pitchFamily="50" charset="-128"/>
                  <a:cs typeface="Times New Roman" pitchFamily="18" charset="0"/>
                </a:rPr>
                <a:t>モニター電圧</a:t>
              </a:r>
              <a:r>
                <a:rPr lang="en-US" altLang="ja-JP">
                  <a:cs typeface="Arial" charset="0"/>
                </a:rPr>
                <a:t>(1/100)</a:t>
              </a:r>
              <a:endParaRPr lang="ja-JP" altLang="en-US">
                <a:cs typeface="Arial" charset="0"/>
              </a:endParaRPr>
            </a:p>
          </p:txBody>
        </p:sp>
      </p:grpSp>
      <p:sp>
        <p:nvSpPr>
          <p:cNvPr id="15" name="スライド番号プレースホルダ 14"/>
          <p:cNvSpPr>
            <a:spLocks noGrp="1"/>
          </p:cNvSpPr>
          <p:nvPr>
            <p:ph type="sldNum" sz="quarter" idx="12"/>
          </p:nvPr>
        </p:nvSpPr>
        <p:spPr>
          <a:xfrm>
            <a:off x="6615113" y="6356350"/>
            <a:ext cx="2133600" cy="457200"/>
          </a:xfrm>
        </p:spPr>
        <p:txBody>
          <a:bodyPr/>
          <a:lstStyle/>
          <a:p>
            <a:pPr>
              <a:defRPr/>
            </a:pPr>
            <a:fld id="{85AA1BB1-24AE-4BC5-A327-65CE5BEA7D2C}" type="slidenum">
              <a:rPr lang="ja-JP" altLang="en-US" smtClean="0"/>
              <a:pPr>
                <a:defRPr/>
              </a:pPr>
              <a:t>16</a:t>
            </a:fld>
            <a:endParaRPr lang="ja-JP"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タイトル 2"/>
          <p:cNvSpPr>
            <a:spLocks noGrp="1"/>
          </p:cNvSpPr>
          <p:nvPr>
            <p:ph type="title"/>
          </p:nvPr>
        </p:nvSpPr>
        <p:spPr>
          <a:xfrm>
            <a:off x="457200" y="44450"/>
            <a:ext cx="8229600" cy="792163"/>
          </a:xfrm>
        </p:spPr>
        <p:txBody>
          <a:bodyPr/>
          <a:lstStyle/>
          <a:p>
            <a:pPr eaLnBrk="1" hangingPunct="1">
              <a:defRPr/>
            </a:pPr>
            <a:r>
              <a:rPr lang="ja-JP" altLang="en-US" dirty="0" smtClean="0">
                <a:solidFill>
                  <a:schemeClr val="tx1"/>
                </a:solidFill>
                <a:ea typeface="ＭＳ Ｐゴシック" pitchFamily="50" charset="-128"/>
              </a:rPr>
              <a:t>高圧回路開発 </a:t>
            </a:r>
            <a:r>
              <a:rPr lang="en-US" altLang="ja-JP" dirty="0" smtClean="0">
                <a:solidFill>
                  <a:schemeClr val="tx1"/>
                </a:solidFill>
                <a:ea typeface="ＭＳ Ｐゴシック" pitchFamily="50" charset="-128"/>
              </a:rPr>
              <a:t>(</a:t>
            </a:r>
            <a:r>
              <a:rPr lang="ja-JP" altLang="en-US" dirty="0" smtClean="0">
                <a:solidFill>
                  <a:schemeClr val="tx1"/>
                </a:solidFill>
                <a:ea typeface="ＭＳ Ｐゴシック" pitchFamily="50" charset="-128"/>
              </a:rPr>
              <a:t>報告済み</a:t>
            </a:r>
            <a:r>
              <a:rPr lang="en-US" altLang="ja-JP" dirty="0" smtClean="0">
                <a:solidFill>
                  <a:schemeClr val="tx1"/>
                </a:solidFill>
                <a:ea typeface="ＭＳ Ｐゴシック" pitchFamily="50" charset="-128"/>
              </a:rPr>
              <a:t>)</a:t>
            </a:r>
            <a:endParaRPr lang="ja-JP" altLang="en-US" dirty="0" smtClean="0">
              <a:solidFill>
                <a:schemeClr val="tx1"/>
              </a:solidFill>
              <a:ea typeface="ＭＳ Ｐゴシック" pitchFamily="50" charset="-128"/>
            </a:endParaRPr>
          </a:p>
        </p:txBody>
      </p:sp>
      <p:sp>
        <p:nvSpPr>
          <p:cNvPr id="19459" name="テキスト ボックス 15"/>
          <p:cNvSpPr txBox="1">
            <a:spLocks noChangeArrowheads="1"/>
          </p:cNvSpPr>
          <p:nvPr/>
        </p:nvSpPr>
        <p:spPr bwMode="auto">
          <a:xfrm>
            <a:off x="144463" y="1333500"/>
            <a:ext cx="2411412" cy="1016000"/>
          </a:xfrm>
          <a:prstGeom prst="rect">
            <a:avLst/>
          </a:prstGeom>
          <a:noFill/>
          <a:ln w="9525">
            <a:noFill/>
            <a:miter lim="800000"/>
            <a:headEnd/>
            <a:tailEnd/>
          </a:ln>
        </p:spPr>
        <p:txBody>
          <a:bodyPr>
            <a:spAutoFit/>
          </a:bodyPr>
          <a:lstStyle/>
          <a:p>
            <a:r>
              <a:rPr lang="ja-JP" altLang="en-US" sz="2000"/>
              <a:t>浜松ホトニクス社製</a:t>
            </a:r>
            <a:endParaRPr lang="en-US" altLang="ja-JP" sz="2000"/>
          </a:p>
          <a:p>
            <a:r>
              <a:rPr lang="ja-JP" altLang="en-US" sz="2000"/>
              <a:t>光電子増倍管</a:t>
            </a:r>
            <a:endParaRPr lang="en-US" altLang="ja-JP" sz="2000"/>
          </a:p>
          <a:p>
            <a:r>
              <a:rPr lang="en-US" altLang="ja-JP" sz="2000"/>
              <a:t>R11920-100CW</a:t>
            </a:r>
            <a:endParaRPr lang="ja-JP" altLang="en-US" sz="2000"/>
          </a:p>
        </p:txBody>
      </p:sp>
      <p:grpSp>
        <p:nvGrpSpPr>
          <p:cNvPr id="19460" name="グループ化 20"/>
          <p:cNvGrpSpPr>
            <a:grpSpLocks/>
          </p:cNvGrpSpPr>
          <p:nvPr/>
        </p:nvGrpSpPr>
        <p:grpSpPr bwMode="auto">
          <a:xfrm>
            <a:off x="4932363" y="3476625"/>
            <a:ext cx="4032250" cy="2400300"/>
            <a:chOff x="4932363" y="3357563"/>
            <a:chExt cx="4032250" cy="2400300"/>
          </a:xfrm>
        </p:grpSpPr>
        <p:sp>
          <p:nvSpPr>
            <p:cNvPr id="19477" name="テキスト ボックス 39"/>
            <p:cNvSpPr txBox="1">
              <a:spLocks noChangeArrowheads="1"/>
            </p:cNvSpPr>
            <p:nvPr/>
          </p:nvSpPr>
          <p:spPr bwMode="auto">
            <a:xfrm>
              <a:off x="4932363" y="3357563"/>
              <a:ext cx="4032250" cy="2400300"/>
            </a:xfrm>
            <a:prstGeom prst="rect">
              <a:avLst/>
            </a:prstGeom>
            <a:noFill/>
            <a:ln w="38100">
              <a:solidFill>
                <a:srgbClr val="FFC000"/>
              </a:solidFill>
              <a:miter lim="800000"/>
              <a:headEnd/>
              <a:tailEnd/>
            </a:ln>
          </p:spPr>
          <p:txBody>
            <a:bodyPr>
              <a:spAutoFit/>
            </a:bodyPr>
            <a:lstStyle/>
            <a:p>
              <a:r>
                <a:rPr lang="ja-JP" altLang="en-US" sz="2000" u="sng">
                  <a:latin typeface="ＭＳ Ｐゴシック" pitchFamily="50" charset="-128"/>
                  <a:ea typeface="Meiryo UI" pitchFamily="50" charset="-128"/>
                  <a:cs typeface="Meiryo UI" pitchFamily="50" charset="-128"/>
                </a:rPr>
                <a:t>高圧回路仕様、性能</a:t>
              </a:r>
              <a:endParaRPr lang="en-US" altLang="ja-JP" sz="2000" u="sng">
                <a:latin typeface="ＭＳ Ｐゴシック" pitchFamily="50" charset="-128"/>
                <a:ea typeface="Meiryo UI" pitchFamily="50" charset="-128"/>
                <a:cs typeface="Meiryo UI" pitchFamily="50" charset="-128"/>
              </a:endParaRPr>
            </a:p>
            <a:p>
              <a:pPr>
                <a:buClr>
                  <a:schemeClr val="accent1"/>
                </a:buClr>
                <a:buFont typeface="Wingdings" pitchFamily="2" charset="2"/>
                <a:buChar char="Ø"/>
              </a:pPr>
              <a:r>
                <a:rPr lang="ja-JP" altLang="en-US" sz="2000">
                  <a:cs typeface="Arial" charset="0"/>
                </a:rPr>
                <a:t> </a:t>
              </a:r>
              <a:r>
                <a:rPr lang="en-US" altLang="ja-JP" sz="2000">
                  <a:cs typeface="Arial" charset="0"/>
                </a:rPr>
                <a:t>PCB3</a:t>
              </a:r>
              <a:r>
                <a:rPr lang="ja-JP" altLang="en-US" sz="2000">
                  <a:latin typeface="ＭＳ Ｐゴシック" pitchFamily="50" charset="-128"/>
                  <a:cs typeface="Arial" charset="0"/>
                </a:rPr>
                <a:t>枚</a:t>
              </a:r>
              <a:r>
                <a:rPr lang="ja-JP" altLang="en-US" sz="2000">
                  <a:latin typeface="ＭＳ Ｐゴシック" pitchFamily="50" charset="-128"/>
                  <a:ea typeface="Meiryo UI" pitchFamily="50" charset="-128"/>
                  <a:cs typeface="Meiryo UI" pitchFamily="50" charset="-128"/>
                </a:rPr>
                <a:t>、</a:t>
              </a:r>
              <a:r>
                <a:rPr lang="en-US" altLang="ja-JP" sz="2000">
                  <a:cs typeface="Arial" charset="0"/>
                </a:rPr>
                <a:t>Cockcroft-Walton</a:t>
              </a:r>
              <a:r>
                <a:rPr lang="ja-JP" altLang="en-US" sz="2000">
                  <a:latin typeface="ＭＳ Ｐゴシック" pitchFamily="50" charset="-128"/>
                  <a:cs typeface="Arial" charset="0"/>
                </a:rPr>
                <a:t>型</a:t>
              </a:r>
              <a:endParaRPr lang="en-US" altLang="ja-JP" sz="2000">
                <a:latin typeface="ＭＳ Ｐゴシック" pitchFamily="50" charset="-128"/>
                <a:cs typeface="Arial" charset="0"/>
              </a:endParaRPr>
            </a:p>
            <a:p>
              <a:pPr>
                <a:buClr>
                  <a:schemeClr val="accent1"/>
                </a:buClr>
                <a:buFont typeface="Wingdings" pitchFamily="2" charset="2"/>
                <a:buChar char="Ø"/>
              </a:pPr>
              <a:r>
                <a:rPr lang="ja-JP" altLang="en-US" sz="2000">
                  <a:latin typeface="ＭＳ Ｐゴシック" pitchFamily="50" charset="-128"/>
                  <a:ea typeface="Meiryo UI" pitchFamily="50" charset="-128"/>
                  <a:cs typeface="Meiryo UI" pitchFamily="50" charset="-128"/>
                </a:rPr>
                <a:t> 電圧分割</a:t>
              </a:r>
              <a:r>
                <a:rPr lang="en-US" altLang="ja-JP" sz="2000">
                  <a:latin typeface="ＭＳ Ｐゴシック" pitchFamily="50" charset="-128"/>
                  <a:ea typeface="Meiryo UI" pitchFamily="50" charset="-128"/>
                  <a:cs typeface="Meiryo UI" pitchFamily="50" charset="-128"/>
                </a:rPr>
                <a:t> </a:t>
              </a:r>
            </a:p>
            <a:p>
              <a:pPr>
                <a:buClr>
                  <a:schemeClr val="accent1"/>
                </a:buClr>
              </a:pPr>
              <a:r>
                <a:rPr lang="en-US" altLang="ja-JP" sz="2000">
                  <a:latin typeface="ＭＳ Ｐゴシック" pitchFamily="50" charset="-128"/>
                  <a:ea typeface="Meiryo UI" pitchFamily="50" charset="-128"/>
                  <a:cs typeface="Meiryo UI" pitchFamily="50" charset="-128"/>
                </a:rPr>
                <a:t>    </a:t>
              </a:r>
              <a:r>
                <a:rPr lang="en-US" altLang="ja-JP" sz="2000">
                  <a:cs typeface="Arial" charset="0"/>
                </a:rPr>
                <a:t>300V(Zener):1:2:1:1:1:1:2:1 </a:t>
              </a:r>
            </a:p>
            <a:p>
              <a:pPr>
                <a:buClr>
                  <a:schemeClr val="accent1"/>
                </a:buClr>
                <a:buFont typeface="Wingdings" pitchFamily="2" charset="2"/>
                <a:buChar char="Ø"/>
              </a:pPr>
              <a:r>
                <a:rPr lang="en-US" altLang="ja-JP" sz="2000">
                  <a:cs typeface="Arial" charset="0"/>
                </a:rPr>
                <a:t> </a:t>
              </a:r>
              <a:r>
                <a:rPr lang="ja-JP" altLang="en-US" sz="2000">
                  <a:latin typeface="ＭＳ Ｐゴシック" pitchFamily="50" charset="-128"/>
                  <a:cs typeface="Arial" charset="0"/>
                </a:rPr>
                <a:t>消費電力</a:t>
              </a:r>
              <a:r>
                <a:rPr lang="en-US" altLang="ja-JP" sz="2000">
                  <a:cs typeface="Arial" charset="0"/>
                </a:rPr>
                <a:t>&lt;</a:t>
              </a:r>
              <a:r>
                <a:rPr lang="en-US" altLang="ja-JP" sz="2000">
                  <a:solidFill>
                    <a:srgbClr val="FFFF00"/>
                  </a:solidFill>
                  <a:cs typeface="Arial" charset="0"/>
                </a:rPr>
                <a:t>40</a:t>
              </a:r>
              <a:r>
                <a:rPr lang="en-US" altLang="ja-JP" sz="2000">
                  <a:cs typeface="Arial" charset="0"/>
                </a:rPr>
                <a:t> mW</a:t>
              </a:r>
            </a:p>
            <a:p>
              <a:pPr>
                <a:buClr>
                  <a:schemeClr val="accent1"/>
                </a:buClr>
                <a:buFont typeface="Wingdings" pitchFamily="2" charset="2"/>
                <a:buChar char="Ø"/>
              </a:pPr>
              <a:r>
                <a:rPr lang="en-US" altLang="ja-JP" sz="2000">
                  <a:cs typeface="Arial" charset="0"/>
                </a:rPr>
                <a:t> </a:t>
              </a:r>
              <a:r>
                <a:rPr lang="ja-JP" altLang="en-US" sz="2000">
                  <a:latin typeface="ＭＳ Ｐゴシック" pitchFamily="50" charset="-128"/>
                  <a:cs typeface="Arial" charset="0"/>
                </a:rPr>
                <a:t>高圧モニタ </a:t>
              </a:r>
              <a:r>
                <a:rPr lang="en-US" altLang="ja-JP" sz="2000">
                  <a:cs typeface="Arial" charset="0"/>
                </a:rPr>
                <a:t>(0~-1500)/1000 V</a:t>
              </a:r>
            </a:p>
            <a:p>
              <a:pPr>
                <a:buClr>
                  <a:schemeClr val="accent1"/>
                </a:buClr>
              </a:pPr>
              <a:endParaRPr lang="en-US" altLang="ja-JP" sz="2000">
                <a:cs typeface="Arial" charset="0"/>
              </a:endParaRPr>
            </a:p>
            <a:p>
              <a:endParaRPr lang="ja-JP" altLang="en-US" sz="1000">
                <a:latin typeface="ＭＳ Ｐゴシック" pitchFamily="50" charset="-128"/>
                <a:ea typeface="Meiryo UI" pitchFamily="50" charset="-128"/>
                <a:cs typeface="Meiryo UI" pitchFamily="50" charset="-128"/>
              </a:endParaRPr>
            </a:p>
          </p:txBody>
        </p:sp>
        <p:sp>
          <p:nvSpPr>
            <p:cNvPr id="19478" name="テキスト ボックス 16"/>
            <p:cNvSpPr txBox="1">
              <a:spLocks noChangeArrowheads="1"/>
            </p:cNvSpPr>
            <p:nvPr/>
          </p:nvSpPr>
          <p:spPr bwMode="auto">
            <a:xfrm>
              <a:off x="5364163" y="5272088"/>
              <a:ext cx="3168650" cy="460375"/>
            </a:xfrm>
            <a:prstGeom prst="rect">
              <a:avLst/>
            </a:prstGeom>
            <a:noFill/>
            <a:ln w="9525">
              <a:noFill/>
              <a:miter lim="800000"/>
              <a:headEnd/>
              <a:tailEnd/>
            </a:ln>
          </p:spPr>
          <p:txBody>
            <a:bodyPr>
              <a:spAutoFit/>
            </a:bodyPr>
            <a:lstStyle/>
            <a:p>
              <a:r>
                <a:rPr lang="ja-JP" altLang="en-US" sz="2400">
                  <a:solidFill>
                    <a:srgbClr val="FFFF00"/>
                  </a:solidFill>
                </a:rPr>
                <a:t>小型</a:t>
              </a:r>
              <a:r>
                <a:rPr lang="en-US" altLang="ja-JP" sz="2400">
                  <a:solidFill>
                    <a:srgbClr val="FFFF00"/>
                  </a:solidFill>
                </a:rPr>
                <a:t>&amp;</a:t>
              </a:r>
              <a:r>
                <a:rPr lang="ja-JP" altLang="en-US" sz="2400">
                  <a:solidFill>
                    <a:srgbClr val="FFFF00"/>
                  </a:solidFill>
                </a:rPr>
                <a:t>省電力化に成功</a:t>
              </a:r>
            </a:p>
          </p:txBody>
        </p:sp>
      </p:grpSp>
      <p:sp>
        <p:nvSpPr>
          <p:cNvPr id="18" name="スライド番号プレースホルダ 17"/>
          <p:cNvSpPr>
            <a:spLocks noGrp="1"/>
          </p:cNvSpPr>
          <p:nvPr>
            <p:ph type="sldNum" sz="quarter" idx="12"/>
          </p:nvPr>
        </p:nvSpPr>
        <p:spPr>
          <a:xfrm>
            <a:off x="6615113" y="6356350"/>
            <a:ext cx="2133600" cy="457200"/>
          </a:xfrm>
        </p:spPr>
        <p:txBody>
          <a:bodyPr/>
          <a:lstStyle/>
          <a:p>
            <a:pPr>
              <a:defRPr/>
            </a:pPr>
            <a:fld id="{6C8B15BD-7271-43E9-819B-C885097988DB}" type="slidenum">
              <a:rPr lang="ja-JP" altLang="en-US" smtClean="0"/>
              <a:pPr>
                <a:defRPr/>
              </a:pPr>
              <a:t>17</a:t>
            </a:fld>
            <a:endParaRPr lang="ja-JP" altLang="en-US" dirty="0"/>
          </a:p>
        </p:txBody>
      </p:sp>
      <p:grpSp>
        <p:nvGrpSpPr>
          <p:cNvPr id="19462" name="グループ化 33"/>
          <p:cNvGrpSpPr>
            <a:grpSpLocks/>
          </p:cNvGrpSpPr>
          <p:nvPr/>
        </p:nvGrpSpPr>
        <p:grpSpPr bwMode="auto">
          <a:xfrm>
            <a:off x="2266950" y="908050"/>
            <a:ext cx="5761038" cy="2233613"/>
            <a:chOff x="-110764" y="1748314"/>
            <a:chExt cx="5583042" cy="2071504"/>
          </a:xfrm>
        </p:grpSpPr>
        <p:pic>
          <p:nvPicPr>
            <p:cNvPr id="19468" name="Picture 2" descr="C:\Users\Reiko Orito\Desktop\SCB資料\写真\PMT+AMP(M)_1.JPG"/>
            <p:cNvPicPr>
              <a:picLocks noChangeAspect="1" noChangeArrowheads="1"/>
            </p:cNvPicPr>
            <p:nvPr/>
          </p:nvPicPr>
          <p:blipFill>
            <a:blip r:embed="rId3" cstate="print"/>
            <a:srcRect l="-4865" t="35574" b="16023"/>
            <a:stretch>
              <a:fillRect/>
            </a:stretch>
          </p:blipFill>
          <p:spPr bwMode="auto">
            <a:xfrm>
              <a:off x="-110764" y="1748314"/>
              <a:ext cx="5546860" cy="2040726"/>
            </a:xfrm>
            <a:prstGeom prst="rect">
              <a:avLst/>
            </a:prstGeom>
            <a:noFill/>
            <a:ln w="9525">
              <a:noFill/>
              <a:miter lim="800000"/>
              <a:headEnd/>
              <a:tailEnd/>
            </a:ln>
          </p:spPr>
        </p:pic>
        <p:sp>
          <p:nvSpPr>
            <p:cNvPr id="19469" name="テキスト ボックス 5"/>
            <p:cNvSpPr txBox="1">
              <a:spLocks noChangeArrowheads="1"/>
            </p:cNvSpPr>
            <p:nvPr/>
          </p:nvSpPr>
          <p:spPr bwMode="auto">
            <a:xfrm>
              <a:off x="1619672" y="3419708"/>
              <a:ext cx="726481" cy="400110"/>
            </a:xfrm>
            <a:prstGeom prst="rect">
              <a:avLst/>
            </a:prstGeom>
            <a:noFill/>
            <a:ln w="9525">
              <a:noFill/>
              <a:miter lim="800000"/>
              <a:headEnd/>
              <a:tailEnd/>
            </a:ln>
          </p:spPr>
          <p:txBody>
            <a:bodyPr wrap="none">
              <a:spAutoFit/>
            </a:bodyPr>
            <a:lstStyle/>
            <a:p>
              <a:r>
                <a:rPr lang="en-US" altLang="ja-JP" sz="2000" b="1">
                  <a:solidFill>
                    <a:srgbClr val="FFFF00"/>
                  </a:solidFill>
                  <a:ea typeface="Meiryo UI" pitchFamily="50" charset="-128"/>
                  <a:cs typeface="Meiryo UI" pitchFamily="50" charset="-128"/>
                </a:rPr>
                <a:t>PMT</a:t>
              </a:r>
            </a:p>
          </p:txBody>
        </p:sp>
        <p:cxnSp>
          <p:nvCxnSpPr>
            <p:cNvPr id="22" name="直線矢印コネクタ 21"/>
            <p:cNvCxnSpPr/>
            <p:nvPr/>
          </p:nvCxnSpPr>
          <p:spPr>
            <a:xfrm rot="5400000">
              <a:off x="-313319" y="2608864"/>
              <a:ext cx="1152798" cy="0"/>
            </a:xfrm>
            <a:prstGeom prst="straightConnector1">
              <a:avLst/>
            </a:prstGeom>
            <a:ln w="381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471" name="テキスト ボックス 6"/>
            <p:cNvSpPr txBox="1">
              <a:spLocks noChangeArrowheads="1"/>
            </p:cNvSpPr>
            <p:nvPr/>
          </p:nvSpPr>
          <p:spPr bwMode="auto">
            <a:xfrm>
              <a:off x="68685" y="3304723"/>
              <a:ext cx="1242873" cy="405667"/>
            </a:xfrm>
            <a:prstGeom prst="rect">
              <a:avLst/>
            </a:prstGeom>
            <a:noFill/>
            <a:ln w="9525">
              <a:noFill/>
              <a:miter lim="800000"/>
              <a:headEnd/>
              <a:tailEnd/>
            </a:ln>
          </p:spPr>
          <p:txBody>
            <a:bodyPr>
              <a:spAutoFit/>
            </a:bodyPr>
            <a:lstStyle/>
            <a:p>
              <a:r>
                <a:rPr lang="en-US" altLang="ja-JP" sz="2400">
                  <a:solidFill>
                    <a:srgbClr val="FF0000"/>
                  </a:solidFill>
                  <a:cs typeface="Arial" charset="0"/>
                </a:rPr>
                <a:t>~38mm</a:t>
              </a:r>
              <a:endParaRPr lang="ja-JP" altLang="en-US" sz="2400">
                <a:solidFill>
                  <a:srgbClr val="FF0000"/>
                </a:solidFill>
                <a:cs typeface="Arial" charset="0"/>
              </a:endParaRPr>
            </a:p>
          </p:txBody>
        </p:sp>
        <p:sp>
          <p:nvSpPr>
            <p:cNvPr id="19472" name="テキスト ボックス 8"/>
            <p:cNvSpPr txBox="1">
              <a:spLocks noChangeArrowheads="1"/>
            </p:cNvSpPr>
            <p:nvPr/>
          </p:nvSpPr>
          <p:spPr bwMode="auto">
            <a:xfrm>
              <a:off x="2611363" y="3422085"/>
              <a:ext cx="1256011" cy="371187"/>
            </a:xfrm>
            <a:prstGeom prst="rect">
              <a:avLst/>
            </a:prstGeom>
            <a:noFill/>
            <a:ln w="9525">
              <a:noFill/>
              <a:miter lim="800000"/>
              <a:headEnd/>
              <a:tailEnd/>
            </a:ln>
          </p:spPr>
          <p:txBody>
            <a:bodyPr>
              <a:spAutoFit/>
            </a:bodyPr>
            <a:lstStyle/>
            <a:p>
              <a:r>
                <a:rPr lang="ja-JP" altLang="en-US" sz="2000" b="1">
                  <a:solidFill>
                    <a:srgbClr val="FFFF00"/>
                  </a:solidFill>
                  <a:latin typeface="ＭＳ Ｐゴシック" pitchFamily="50" charset="-128"/>
                  <a:ea typeface="Meiryo UI" pitchFamily="50" charset="-128"/>
                  <a:cs typeface="Meiryo UI" pitchFamily="50" charset="-128"/>
                </a:rPr>
                <a:t>高圧回路</a:t>
              </a:r>
              <a:endParaRPr lang="en-US" altLang="ja-JP" sz="2000" b="1">
                <a:solidFill>
                  <a:srgbClr val="FFFF00"/>
                </a:solidFill>
                <a:latin typeface="ＭＳ Ｐゴシック" pitchFamily="50" charset="-128"/>
                <a:ea typeface="Meiryo UI" pitchFamily="50" charset="-128"/>
                <a:cs typeface="Meiryo UI" pitchFamily="50" charset="-128"/>
              </a:endParaRPr>
            </a:p>
          </p:txBody>
        </p:sp>
        <p:sp>
          <p:nvSpPr>
            <p:cNvPr id="19473" name="テキスト ボックス 9"/>
            <p:cNvSpPr txBox="1">
              <a:spLocks noChangeArrowheads="1"/>
            </p:cNvSpPr>
            <p:nvPr/>
          </p:nvSpPr>
          <p:spPr bwMode="auto">
            <a:xfrm>
              <a:off x="3778143" y="3394021"/>
              <a:ext cx="1694135" cy="351579"/>
            </a:xfrm>
            <a:prstGeom prst="rect">
              <a:avLst/>
            </a:prstGeom>
            <a:noFill/>
            <a:ln w="9525">
              <a:noFill/>
              <a:miter lim="800000"/>
              <a:headEnd/>
              <a:tailEnd/>
            </a:ln>
          </p:spPr>
          <p:txBody>
            <a:bodyPr wrap="none">
              <a:spAutoFit/>
            </a:bodyPr>
            <a:lstStyle/>
            <a:p>
              <a:r>
                <a:rPr lang="ja-JP" altLang="en-US" sz="2000" b="1">
                  <a:solidFill>
                    <a:srgbClr val="FFFF00"/>
                  </a:solidFill>
                  <a:latin typeface="ＭＳ Ｐゴシック" pitchFamily="50" charset="-128"/>
                  <a:ea typeface="Meiryo UI" pitchFamily="50" charset="-128"/>
                  <a:cs typeface="Meiryo UI" pitchFamily="50" charset="-128"/>
                </a:rPr>
                <a:t>プリアンプ回路</a:t>
              </a:r>
              <a:endParaRPr lang="en-US" altLang="ja-JP" sz="2000" b="1">
                <a:solidFill>
                  <a:srgbClr val="FFFF00"/>
                </a:solidFill>
                <a:latin typeface="ＭＳ Ｐゴシック" pitchFamily="50" charset="-128"/>
                <a:ea typeface="Meiryo UI" pitchFamily="50" charset="-128"/>
                <a:cs typeface="Meiryo UI" pitchFamily="50" charset="-128"/>
              </a:endParaRPr>
            </a:p>
          </p:txBody>
        </p:sp>
        <p:cxnSp>
          <p:nvCxnSpPr>
            <p:cNvPr id="26" name="直線矢印コネクタ 25"/>
            <p:cNvCxnSpPr>
              <a:stCxn id="19469" idx="0"/>
            </p:cNvCxnSpPr>
            <p:nvPr/>
          </p:nvCxnSpPr>
          <p:spPr>
            <a:xfrm flipV="1">
              <a:off x="1983069" y="2996811"/>
              <a:ext cx="0" cy="424018"/>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989217" y="3141095"/>
              <a:ext cx="718456" cy="0"/>
            </a:xfrm>
            <a:prstGeom prst="straightConnector1">
              <a:avLst/>
            </a:prstGeom>
            <a:ln w="41275">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9473" idx="0"/>
            </p:cNvCxnSpPr>
            <p:nvPr/>
          </p:nvCxnSpPr>
          <p:spPr>
            <a:xfrm flipV="1">
              <a:off x="4624591" y="2955587"/>
              <a:ext cx="18461" cy="438741"/>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463" name="グループ化 22"/>
          <p:cNvGrpSpPr>
            <a:grpSpLocks/>
          </p:cNvGrpSpPr>
          <p:nvPr/>
        </p:nvGrpSpPr>
        <p:grpSpPr bwMode="auto">
          <a:xfrm>
            <a:off x="323850" y="3213100"/>
            <a:ext cx="4392613" cy="3600450"/>
            <a:chOff x="179388" y="2868613"/>
            <a:chExt cx="4211637" cy="3729037"/>
          </a:xfrm>
        </p:grpSpPr>
        <p:pic>
          <p:nvPicPr>
            <p:cNvPr id="19464" name="Picture 12" descr="C:\Users\Reiko Orito\Desktop\dark_ppt.eps"/>
            <p:cNvPicPr>
              <a:picLocks noChangeAspect="1" noChangeArrowheads="1"/>
            </p:cNvPicPr>
            <p:nvPr/>
          </p:nvPicPr>
          <p:blipFill>
            <a:blip r:embed="rId4" cstate="print"/>
            <a:srcRect r="6758"/>
            <a:stretch>
              <a:fillRect/>
            </a:stretch>
          </p:blipFill>
          <p:spPr bwMode="auto">
            <a:xfrm>
              <a:off x="179388" y="2868613"/>
              <a:ext cx="4211637" cy="3729037"/>
            </a:xfrm>
            <a:prstGeom prst="rect">
              <a:avLst/>
            </a:prstGeom>
            <a:noFill/>
            <a:ln w="9525">
              <a:noFill/>
              <a:miter lim="800000"/>
              <a:headEnd/>
              <a:tailEnd/>
            </a:ln>
          </p:spPr>
        </p:pic>
        <p:sp>
          <p:nvSpPr>
            <p:cNvPr id="19465" name="テキスト ボックス 5"/>
            <p:cNvSpPr txBox="1">
              <a:spLocks noChangeArrowheads="1"/>
            </p:cNvSpPr>
            <p:nvPr/>
          </p:nvSpPr>
          <p:spPr bwMode="auto">
            <a:xfrm>
              <a:off x="755650" y="3213100"/>
              <a:ext cx="3168650" cy="646113"/>
            </a:xfrm>
            <a:prstGeom prst="rect">
              <a:avLst/>
            </a:prstGeom>
            <a:noFill/>
            <a:ln w="9525">
              <a:noFill/>
              <a:miter lim="800000"/>
              <a:headEnd/>
              <a:tailEnd/>
            </a:ln>
          </p:spPr>
          <p:txBody>
            <a:bodyPr>
              <a:spAutoFit/>
            </a:bodyPr>
            <a:lstStyle/>
            <a:p>
              <a:r>
                <a:rPr lang="en-US" altLang="ja-JP">
                  <a:solidFill>
                    <a:srgbClr val="008000"/>
                  </a:solidFill>
                </a:rPr>
                <a:t>CW Power Consumption</a:t>
              </a:r>
            </a:p>
            <a:p>
              <a:r>
                <a:rPr lang="en-US" altLang="ja-JP">
                  <a:solidFill>
                    <a:srgbClr val="008000"/>
                  </a:solidFill>
                </a:rPr>
                <a:t>Under Dark Condition</a:t>
              </a:r>
              <a:endParaRPr lang="ja-JP" altLang="en-US">
                <a:solidFill>
                  <a:srgbClr val="008000"/>
                </a:solidFill>
              </a:endParaRPr>
            </a:p>
          </p:txBody>
        </p:sp>
        <p:sp>
          <p:nvSpPr>
            <p:cNvPr id="19466" name="テキスト ボックス 7"/>
            <p:cNvSpPr txBox="1">
              <a:spLocks noChangeArrowheads="1"/>
            </p:cNvSpPr>
            <p:nvPr/>
          </p:nvSpPr>
          <p:spPr bwMode="auto">
            <a:xfrm>
              <a:off x="3348038" y="4221163"/>
              <a:ext cx="935930" cy="646112"/>
            </a:xfrm>
            <a:prstGeom prst="rect">
              <a:avLst/>
            </a:prstGeom>
            <a:noFill/>
            <a:ln w="9525">
              <a:noFill/>
              <a:miter lim="800000"/>
              <a:headEnd/>
              <a:tailEnd/>
            </a:ln>
          </p:spPr>
          <p:txBody>
            <a:bodyPr>
              <a:spAutoFit/>
            </a:bodyPr>
            <a:lstStyle/>
            <a:p>
              <a:r>
                <a:rPr lang="en-US" altLang="ja-JP">
                  <a:solidFill>
                    <a:srgbClr val="FF0000"/>
                  </a:solidFill>
                </a:rPr>
                <a:t>Max </a:t>
              </a:r>
              <a:br>
                <a:rPr lang="en-US" altLang="ja-JP">
                  <a:solidFill>
                    <a:srgbClr val="FF0000"/>
                  </a:solidFill>
                </a:rPr>
              </a:br>
              <a:r>
                <a:rPr lang="en-US" altLang="ja-JP">
                  <a:solidFill>
                    <a:srgbClr val="FF0000"/>
                  </a:solidFill>
                </a:rPr>
                <a:t>40mW</a:t>
              </a:r>
              <a:endParaRPr lang="ja-JP" altLang="en-US">
                <a:solidFill>
                  <a:srgbClr val="FF0000"/>
                </a:solidFill>
              </a:endParaRPr>
            </a:p>
          </p:txBody>
        </p:sp>
        <p:sp>
          <p:nvSpPr>
            <p:cNvPr id="19467" name="テキスト ボックス 10"/>
            <p:cNvSpPr txBox="1">
              <a:spLocks noChangeArrowheads="1"/>
            </p:cNvSpPr>
            <p:nvPr/>
          </p:nvSpPr>
          <p:spPr bwMode="auto">
            <a:xfrm>
              <a:off x="684213" y="4292600"/>
              <a:ext cx="2592387" cy="647700"/>
            </a:xfrm>
            <a:prstGeom prst="rect">
              <a:avLst/>
            </a:prstGeom>
            <a:noFill/>
            <a:ln w="9525">
              <a:noFill/>
              <a:miter lim="800000"/>
              <a:headEnd/>
              <a:tailEnd/>
            </a:ln>
          </p:spPr>
          <p:txBody>
            <a:bodyPr>
              <a:spAutoFit/>
            </a:bodyPr>
            <a:lstStyle/>
            <a:p>
              <a:r>
                <a:rPr lang="en-US" altLang="ja-JP">
                  <a:solidFill>
                    <a:srgbClr val="FF0000"/>
                  </a:solidFill>
                </a:rPr>
                <a:t>&lt;25mW@ Gain 5x10</a:t>
              </a:r>
              <a:r>
                <a:rPr lang="en-US" altLang="ja-JP" baseline="30000">
                  <a:solidFill>
                    <a:srgbClr val="FF0000"/>
                  </a:solidFill>
                </a:rPr>
                <a:t>4</a:t>
              </a:r>
              <a:br>
                <a:rPr lang="en-US" altLang="ja-JP" baseline="30000">
                  <a:solidFill>
                    <a:srgbClr val="FF0000"/>
                  </a:solidFill>
                </a:rPr>
              </a:br>
              <a:r>
                <a:rPr lang="en-US" altLang="ja-JP" baseline="30000">
                  <a:solidFill>
                    <a:srgbClr val="FF0000"/>
                  </a:solidFill>
                </a:rPr>
                <a:t>(</a:t>
              </a:r>
              <a:r>
                <a:rPr lang="en-US" altLang="ja-JP">
                  <a:solidFill>
                    <a:srgbClr val="FF0000"/>
                  </a:solidFill>
                </a:rPr>
                <a:t>for most PMTs)</a:t>
              </a:r>
              <a:endParaRPr lang="ja-JP" altLang="en-US">
                <a:solidFill>
                  <a:srgbClr val="FF0000"/>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036763" y="3213100"/>
            <a:ext cx="5559425" cy="3097213"/>
          </a:xfrm>
          <a:prstGeom prst="rect">
            <a:avLst/>
          </a:prstGeom>
          <a:noFill/>
          <a:ln w="9525">
            <a:noFill/>
            <a:miter lim="800000"/>
            <a:headEnd/>
            <a:tailEnd/>
          </a:ln>
        </p:spPr>
      </p:pic>
      <p:sp>
        <p:nvSpPr>
          <p:cNvPr id="19459" name="タイトル 1"/>
          <p:cNvSpPr>
            <a:spLocks noGrp="1"/>
          </p:cNvSpPr>
          <p:nvPr>
            <p:ph type="title"/>
          </p:nvPr>
        </p:nvSpPr>
        <p:spPr>
          <a:xfrm>
            <a:off x="457200" y="44450"/>
            <a:ext cx="8147050" cy="850900"/>
          </a:xfrm>
        </p:spPr>
        <p:txBody>
          <a:bodyPr/>
          <a:lstStyle/>
          <a:p>
            <a:pPr eaLnBrk="1" hangingPunct="1">
              <a:defRPr/>
            </a:pPr>
            <a:r>
              <a:rPr lang="en-US" altLang="ja-JP" sz="4000" dirty="0" smtClean="0">
                <a:solidFill>
                  <a:schemeClr val="tx1"/>
                </a:solidFill>
                <a:ea typeface="ＭＳ Ｐゴシック" pitchFamily="50" charset="-128"/>
              </a:rPr>
              <a:t>Cockcroft-Walton  </a:t>
            </a:r>
            <a:r>
              <a:rPr lang="en-US" altLang="ja-JP" dirty="0" smtClean="0">
                <a:solidFill>
                  <a:schemeClr val="tx1"/>
                </a:solidFill>
                <a:ea typeface="ＭＳ Ｐゴシック" pitchFamily="50" charset="-128"/>
              </a:rPr>
              <a:t>Circuit</a:t>
            </a:r>
            <a:endParaRPr lang="ja-JP" altLang="en-US" dirty="0" smtClean="0">
              <a:solidFill>
                <a:schemeClr val="tx1"/>
              </a:solidFill>
              <a:ea typeface="ＭＳ Ｐゴシック" pitchFamily="50" charset="-128"/>
            </a:endParaRPr>
          </a:p>
        </p:txBody>
      </p:sp>
      <p:sp>
        <p:nvSpPr>
          <p:cNvPr id="18436" name="コンテンツ プレースホルダ 2"/>
          <p:cNvSpPr>
            <a:spLocks noGrp="1"/>
          </p:cNvSpPr>
          <p:nvPr>
            <p:ph idx="1"/>
          </p:nvPr>
        </p:nvSpPr>
        <p:spPr>
          <a:xfrm>
            <a:off x="323850" y="1125538"/>
            <a:ext cx="8229600" cy="2808287"/>
          </a:xfrm>
        </p:spPr>
        <p:txBody>
          <a:bodyPr rtlCol="0">
            <a:normAutofit lnSpcReduction="10000"/>
          </a:bodyPr>
          <a:lstStyle/>
          <a:p>
            <a:pPr eaLnBrk="1" fontAlgn="auto" hangingPunct="1">
              <a:spcAft>
                <a:spcPts val="0"/>
              </a:spcAft>
              <a:buFont typeface="Wingdings 3" pitchFamily="18" charset="2"/>
              <a:buNone/>
              <a:defRPr/>
            </a:pPr>
            <a:r>
              <a:rPr lang="ja-JP" altLang="en-US" sz="2800" dirty="0" smtClean="0">
                <a:effectLst/>
                <a:latin typeface="ＭＳ Ｐゴシック" pitchFamily="50" charset="-128"/>
                <a:ea typeface="ＭＳ Ｐゴシック" pitchFamily="50" charset="-128"/>
              </a:rPr>
              <a:t>利点</a:t>
            </a:r>
            <a:endParaRPr lang="en-US" altLang="ja-JP" sz="2800" dirty="0" smtClean="0">
              <a:effectLst/>
              <a:latin typeface="ＭＳ Ｐゴシック" pitchFamily="50" charset="-128"/>
              <a:ea typeface="ＭＳ Ｐゴシック" pitchFamily="50" charset="-128"/>
            </a:endParaRPr>
          </a:p>
          <a:p>
            <a:pPr eaLnBrk="1" fontAlgn="auto" hangingPunct="1">
              <a:spcAft>
                <a:spcPts val="0"/>
              </a:spcAft>
              <a:buClr>
                <a:schemeClr val="accent1"/>
              </a:buClr>
              <a:buSzPct val="100000"/>
              <a:buFont typeface="Wingdings" pitchFamily="2" charset="2"/>
              <a:buChar char="Ø"/>
              <a:defRPr/>
            </a:pPr>
            <a:r>
              <a:rPr lang="ja-JP" altLang="en-US" sz="2000" dirty="0" smtClean="0">
                <a:effectLst/>
                <a:latin typeface="ＭＳ Ｐゴシック" pitchFamily="50" charset="-128"/>
                <a:ea typeface="ＭＳ Ｐゴシック" pitchFamily="50" charset="-128"/>
              </a:rPr>
              <a:t>整流器とコンデンサを組み合わせた回路を多段に積み重ねたコッククロフト・ウォルトン回路を用いることで、交流電圧から安定した直流高電圧を発生させることができる</a:t>
            </a:r>
            <a:endParaRPr lang="en-US" altLang="ja-JP" sz="2000" dirty="0" smtClean="0">
              <a:effectLst/>
              <a:latin typeface="ＭＳ Ｐゴシック" pitchFamily="50" charset="-128"/>
              <a:ea typeface="ＭＳ Ｐゴシック" pitchFamily="50" charset="-128"/>
            </a:endParaRPr>
          </a:p>
          <a:p>
            <a:pPr eaLnBrk="1" fontAlgn="auto" hangingPunct="1">
              <a:spcAft>
                <a:spcPts val="0"/>
              </a:spcAft>
              <a:buClr>
                <a:schemeClr val="accent1"/>
              </a:buClr>
              <a:buSzPct val="100000"/>
              <a:buFont typeface="Wingdings" pitchFamily="2" charset="2"/>
              <a:buChar char="Ø"/>
              <a:defRPr/>
            </a:pPr>
            <a:r>
              <a:rPr lang="ja-JP" altLang="en-US" sz="2000" dirty="0" smtClean="0">
                <a:effectLst/>
                <a:latin typeface="ＭＳ Ｐゴシック" pitchFamily="50" charset="-128"/>
                <a:ea typeface="ＭＳ Ｐゴシック" pitchFamily="50" charset="-128"/>
              </a:rPr>
              <a:t>高圧電源</a:t>
            </a:r>
            <a:r>
              <a:rPr lang="en-US" altLang="ja-JP" sz="2000" dirty="0" smtClean="0">
                <a:effectLst/>
                <a:latin typeface="ＭＳ Ｐゴシック" pitchFamily="50" charset="-128"/>
                <a:ea typeface="ＭＳ Ｐゴシック" pitchFamily="50" charset="-128"/>
              </a:rPr>
              <a:t>(</a:t>
            </a:r>
            <a:r>
              <a:rPr lang="ja-JP" altLang="en-US" sz="2000" dirty="0" smtClean="0">
                <a:effectLst/>
                <a:latin typeface="ＭＳ Ｐゴシック" pitchFamily="50" charset="-128"/>
                <a:ea typeface="ＭＳ Ｐゴシック" pitchFamily="50" charset="-128"/>
              </a:rPr>
              <a:t>高圧発生装置</a:t>
            </a:r>
            <a:r>
              <a:rPr lang="en-US" altLang="ja-JP" sz="2000" dirty="0" smtClean="0">
                <a:effectLst/>
                <a:latin typeface="ＭＳ Ｐゴシック" pitchFamily="50" charset="-128"/>
                <a:ea typeface="ＭＳ Ｐゴシック" pitchFamily="50" charset="-128"/>
              </a:rPr>
              <a:t>)</a:t>
            </a:r>
            <a:r>
              <a:rPr lang="ja-JP" altLang="en-US" sz="2000" dirty="0" smtClean="0">
                <a:effectLst/>
                <a:latin typeface="ＭＳ Ｐゴシック" pitchFamily="50" charset="-128"/>
                <a:ea typeface="ＭＳ Ｐゴシック" pitchFamily="50" charset="-128"/>
              </a:rPr>
              <a:t>の電圧変動を低減する</a:t>
            </a:r>
            <a:endParaRPr lang="en-US" altLang="ja-JP" sz="2000" dirty="0" smtClean="0">
              <a:effectLst/>
              <a:latin typeface="ＭＳ Ｐゴシック" pitchFamily="50" charset="-128"/>
              <a:ea typeface="ＭＳ Ｐゴシック" pitchFamily="50" charset="-128"/>
            </a:endParaRPr>
          </a:p>
          <a:p>
            <a:pPr eaLnBrk="1" fontAlgn="auto" hangingPunct="1">
              <a:spcAft>
                <a:spcPts val="0"/>
              </a:spcAft>
              <a:buClr>
                <a:schemeClr val="accent1"/>
              </a:buClr>
              <a:buSzPct val="100000"/>
              <a:buFont typeface="Wingdings" pitchFamily="2" charset="2"/>
              <a:buChar char="Ø"/>
              <a:defRPr/>
            </a:pPr>
            <a:r>
              <a:rPr lang="ja-JP" altLang="en-US" sz="2000" dirty="0" smtClean="0">
                <a:effectLst/>
                <a:latin typeface="ＭＳ Ｐゴシック" pitchFamily="50" charset="-128"/>
                <a:ea typeface="ＭＳ Ｐゴシック" pitchFamily="50" charset="-128"/>
              </a:rPr>
              <a:t>小型</a:t>
            </a:r>
            <a:endParaRPr lang="en-US" altLang="ja-JP" sz="2000" dirty="0" smtClean="0">
              <a:effectLst/>
              <a:latin typeface="ＭＳ Ｐゴシック" pitchFamily="50" charset="-128"/>
              <a:ea typeface="ＭＳ Ｐゴシック" pitchFamily="50" charset="-128"/>
            </a:endParaRPr>
          </a:p>
          <a:p>
            <a:pPr eaLnBrk="1" fontAlgn="auto" hangingPunct="1">
              <a:spcAft>
                <a:spcPts val="0"/>
              </a:spcAft>
              <a:buClr>
                <a:schemeClr val="accent1"/>
              </a:buClr>
              <a:buSzPct val="100000"/>
              <a:buFont typeface="Wingdings" pitchFamily="2" charset="2"/>
              <a:buChar char="Ø"/>
              <a:defRPr/>
            </a:pPr>
            <a:r>
              <a:rPr lang="ja-JP" altLang="en-US" sz="2000" dirty="0" smtClean="0">
                <a:effectLst/>
                <a:latin typeface="ＭＳ Ｐゴシック" pitchFamily="50" charset="-128"/>
                <a:ea typeface="ＭＳ Ｐゴシック" pitchFamily="50" charset="-128"/>
              </a:rPr>
              <a:t>軽量</a:t>
            </a:r>
            <a:endParaRPr lang="en-US" altLang="ja-JP" sz="2000" dirty="0" smtClean="0">
              <a:effectLst/>
              <a:latin typeface="ＭＳ Ｐゴシック" pitchFamily="50" charset="-128"/>
              <a:ea typeface="ＭＳ Ｐゴシック" pitchFamily="50" charset="-128"/>
            </a:endParaRPr>
          </a:p>
          <a:p>
            <a:pPr eaLnBrk="1" fontAlgn="auto" hangingPunct="1">
              <a:spcAft>
                <a:spcPts val="0"/>
              </a:spcAft>
              <a:buClr>
                <a:schemeClr val="accent1"/>
              </a:buClr>
              <a:buSzPct val="100000"/>
              <a:buFont typeface="Wingdings" pitchFamily="2" charset="2"/>
              <a:buChar char="Ø"/>
              <a:defRPr/>
            </a:pPr>
            <a:r>
              <a:rPr lang="ja-JP" altLang="en-US" sz="2000" dirty="0" smtClean="0">
                <a:effectLst/>
                <a:latin typeface="ＭＳ Ｐゴシック" pitchFamily="50" charset="-128"/>
                <a:ea typeface="ＭＳ Ｐゴシック" pitchFamily="50" charset="-128"/>
              </a:rPr>
              <a:t>低コスト</a:t>
            </a:r>
          </a:p>
        </p:txBody>
      </p:sp>
      <p:sp>
        <p:nvSpPr>
          <p:cNvPr id="5" name="スライド番号プレースホルダ 4"/>
          <p:cNvSpPr>
            <a:spLocks noGrp="1"/>
          </p:cNvSpPr>
          <p:nvPr>
            <p:ph type="sldNum" sz="quarter" idx="12"/>
          </p:nvPr>
        </p:nvSpPr>
        <p:spPr>
          <a:xfrm>
            <a:off x="6615113" y="6356350"/>
            <a:ext cx="2133600" cy="457200"/>
          </a:xfrm>
        </p:spPr>
        <p:txBody>
          <a:bodyPr/>
          <a:lstStyle/>
          <a:p>
            <a:pPr>
              <a:defRPr/>
            </a:pPr>
            <a:fld id="{A13EEA33-A03F-482B-B534-790D1B001137}" type="slidenum">
              <a:rPr lang="ja-JP" altLang="en-US" smtClean="0"/>
              <a:pPr>
                <a:defRPr/>
              </a:pPr>
              <a:t>18</a:t>
            </a:fld>
            <a:endParaRPr lang="ja-JP"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グループ化 10"/>
          <p:cNvGrpSpPr/>
          <p:nvPr/>
        </p:nvGrpSpPr>
        <p:grpSpPr>
          <a:xfrm>
            <a:off x="684208" y="1052510"/>
            <a:ext cx="7848606" cy="3382959"/>
            <a:chOff x="684208" y="1052510"/>
            <a:chExt cx="7848606" cy="3382959"/>
          </a:xfrm>
          <a:noFill/>
        </p:grpSpPr>
        <p:pic>
          <p:nvPicPr>
            <p:cNvPr id="5" name="Picture 2"/>
            <p:cNvPicPr>
              <a:picLocks noChangeAspect="1"/>
            </p:cNvPicPr>
            <p:nvPr/>
          </p:nvPicPr>
          <p:blipFill>
            <a:blip r:embed="rId3" cstate="print"/>
            <a:srcRect/>
            <a:stretch>
              <a:fillRect/>
            </a:stretch>
          </p:blipFill>
          <p:spPr>
            <a:xfrm>
              <a:off x="684208" y="1073807"/>
              <a:ext cx="3744998" cy="3325828"/>
            </a:xfrm>
            <a:prstGeom prst="rect">
              <a:avLst/>
            </a:prstGeom>
            <a:grpFill/>
            <a:ln>
              <a:noFill/>
            </a:ln>
          </p:spPr>
        </p:pic>
        <p:pic>
          <p:nvPicPr>
            <p:cNvPr id="6" name="Picture 3"/>
            <p:cNvPicPr>
              <a:picLocks noChangeAspect="1"/>
            </p:cNvPicPr>
            <p:nvPr/>
          </p:nvPicPr>
          <p:blipFill>
            <a:blip r:embed="rId4" cstate="print"/>
            <a:srcRect/>
            <a:stretch>
              <a:fillRect/>
            </a:stretch>
          </p:blipFill>
          <p:spPr>
            <a:xfrm>
              <a:off x="4924455" y="1052510"/>
              <a:ext cx="3608359" cy="3382959"/>
            </a:xfrm>
            <a:prstGeom prst="rect">
              <a:avLst/>
            </a:prstGeom>
            <a:grpFill/>
            <a:ln>
              <a:noFill/>
            </a:ln>
          </p:spPr>
        </p:pic>
      </p:grpSp>
      <p:sp>
        <p:nvSpPr>
          <p:cNvPr id="21507" name="コンテンツ プレースホルダ 2"/>
          <p:cNvSpPr>
            <a:spLocks noGrp="1"/>
          </p:cNvSpPr>
          <p:nvPr>
            <p:ph idx="1"/>
          </p:nvPr>
        </p:nvSpPr>
        <p:spPr>
          <a:xfrm>
            <a:off x="611188" y="4508500"/>
            <a:ext cx="7200900" cy="2089150"/>
          </a:xfrm>
        </p:spPr>
        <p:txBody>
          <a:bodyPr/>
          <a:lstStyle/>
          <a:p>
            <a:pPr eaLnBrk="1" hangingPunct="1">
              <a:buFont typeface="Wingdings 3" pitchFamily="18" charset="2"/>
              <a:buNone/>
            </a:pPr>
            <a:r>
              <a:rPr lang="ja-JP" altLang="en-US" sz="2800" smtClean="0">
                <a:effectLst/>
                <a:latin typeface="ＭＳ Ｐゴシック" pitchFamily="50" charset="-128"/>
                <a:ea typeface="ＭＳ Ｐゴシック" pitchFamily="50" charset="-128"/>
              </a:rPr>
              <a:t>変更点</a:t>
            </a:r>
            <a:endParaRPr lang="en-US" altLang="ja-JP" sz="2800" smtClean="0">
              <a:effectLst/>
              <a:latin typeface="ＭＳ Ｐゴシック" pitchFamily="50" charset="-128"/>
              <a:ea typeface="ＭＳ Ｐゴシック" pitchFamily="50" charset="-128"/>
            </a:endParaRPr>
          </a:p>
          <a:p>
            <a:pPr eaLnBrk="1" hangingPunct="1">
              <a:buClr>
                <a:schemeClr val="accent1"/>
              </a:buClr>
              <a:buSzPct val="100000"/>
              <a:buFont typeface="Wingdings" pitchFamily="2" charset="2"/>
              <a:buChar char="Ø"/>
            </a:pPr>
            <a:r>
              <a:rPr lang="en-US" altLang="ja-JP" sz="2000" smtClean="0">
                <a:effectLst/>
                <a:latin typeface="Arial" charset="0"/>
                <a:ea typeface="ＭＳ Ｐゴシック" pitchFamily="50" charset="-128"/>
                <a:cs typeface="Arial" charset="0"/>
              </a:rPr>
              <a:t>1 Differential out </a:t>
            </a:r>
            <a:r>
              <a:rPr lang="ja-JP" altLang="en-US" sz="2000" smtClean="0">
                <a:effectLst/>
                <a:latin typeface="Arial" charset="0"/>
                <a:ea typeface="ＭＳ Ｐゴシック" pitchFamily="50" charset="-128"/>
                <a:cs typeface="Arial" charset="0"/>
              </a:rPr>
              <a:t>→ </a:t>
            </a:r>
            <a:r>
              <a:rPr lang="en-US" altLang="ja-JP" sz="2000" smtClean="0">
                <a:effectLst/>
                <a:latin typeface="Arial" charset="0"/>
                <a:ea typeface="ＭＳ Ｐゴシック" pitchFamily="50" charset="-128"/>
                <a:cs typeface="Arial" charset="0"/>
              </a:rPr>
              <a:t>1 Differential out + 2 Single-End out</a:t>
            </a:r>
          </a:p>
          <a:p>
            <a:pPr eaLnBrk="1" hangingPunct="1">
              <a:buClr>
                <a:schemeClr val="accent1"/>
              </a:buClr>
              <a:buSzPct val="100000"/>
              <a:buFont typeface="Wingdings" pitchFamily="2" charset="2"/>
              <a:buChar char="Ø"/>
            </a:pPr>
            <a:r>
              <a:rPr lang="ja-JP" altLang="en-US" sz="2000" smtClean="0">
                <a:effectLst/>
                <a:latin typeface="ＭＳ Ｐゴシック" pitchFamily="50" charset="-128"/>
                <a:ea typeface="ＭＳ Ｐゴシック" pitchFamily="50" charset="-128"/>
              </a:rPr>
              <a:t>低出力インピーダンス</a:t>
            </a:r>
            <a:endParaRPr lang="en-US" altLang="ja-JP" sz="2000" smtClean="0">
              <a:effectLst/>
              <a:latin typeface="ＭＳ Ｐゴシック" pitchFamily="50" charset="-128"/>
              <a:ea typeface="ＭＳ Ｐゴシック" pitchFamily="50" charset="-128"/>
            </a:endParaRPr>
          </a:p>
          <a:p>
            <a:pPr eaLnBrk="1" hangingPunct="1">
              <a:buClr>
                <a:schemeClr val="accent1"/>
              </a:buClr>
              <a:buSzPct val="100000"/>
              <a:buFont typeface="Wingdings" pitchFamily="2" charset="2"/>
              <a:buChar char="Ø"/>
            </a:pPr>
            <a:r>
              <a:rPr lang="ja-JP" altLang="en-US" sz="2000" smtClean="0">
                <a:effectLst/>
                <a:latin typeface="ＭＳ Ｐゴシック" pitchFamily="50" charset="-128"/>
                <a:ea typeface="ＭＳ Ｐゴシック" pitchFamily="50" charset="-128"/>
              </a:rPr>
              <a:t>高スルー・レート </a:t>
            </a:r>
            <a:r>
              <a:rPr lang="en-US" altLang="ja-JP" sz="2000" smtClean="0">
                <a:effectLst/>
                <a:latin typeface="Arial" charset="0"/>
                <a:ea typeface="ＭＳ Ｐゴシック" pitchFamily="50" charset="-128"/>
              </a:rPr>
              <a:t>(1 V/ns)</a:t>
            </a:r>
            <a:endParaRPr lang="en-US" altLang="ja-JP" sz="2000" smtClean="0">
              <a:effectLst/>
              <a:latin typeface="ＭＳ Ｐゴシック" pitchFamily="50" charset="-128"/>
              <a:ea typeface="ＭＳ Ｐゴシック" pitchFamily="50" charset="-128"/>
            </a:endParaRPr>
          </a:p>
          <a:p>
            <a:pPr eaLnBrk="1" hangingPunct="1">
              <a:buClr>
                <a:schemeClr val="accent1"/>
              </a:buClr>
              <a:buSzPct val="100000"/>
              <a:buFont typeface="Wingdings" pitchFamily="2" charset="2"/>
              <a:buChar char="Ø"/>
            </a:pPr>
            <a:r>
              <a:rPr lang="ja-JP" altLang="en-US" sz="2000" smtClean="0">
                <a:effectLst/>
                <a:latin typeface="ＭＳ Ｐゴシック" pitchFamily="50" charset="-128"/>
                <a:ea typeface="ＭＳ Ｐゴシック" pitchFamily="50" charset="-128"/>
              </a:rPr>
              <a:t>線形性等の改善</a:t>
            </a:r>
            <a:endParaRPr lang="en-US" altLang="ja-JP" sz="2000" smtClean="0">
              <a:effectLst/>
              <a:latin typeface="ＭＳ Ｐゴシック" pitchFamily="50" charset="-128"/>
              <a:ea typeface="ＭＳ Ｐゴシック" pitchFamily="50" charset="-128"/>
            </a:endParaRPr>
          </a:p>
        </p:txBody>
      </p:sp>
      <p:sp>
        <p:nvSpPr>
          <p:cNvPr id="13" name="タイトル 1"/>
          <p:cNvSpPr>
            <a:spLocks noGrp="1"/>
          </p:cNvSpPr>
          <p:nvPr>
            <p:ph type="title"/>
          </p:nvPr>
        </p:nvSpPr>
        <p:spPr>
          <a:xfrm>
            <a:off x="457200" y="44450"/>
            <a:ext cx="8229600" cy="919163"/>
          </a:xfrm>
        </p:spPr>
        <p:txBody>
          <a:bodyPr/>
          <a:lstStyle/>
          <a:p>
            <a:pPr eaLnBrk="1" hangingPunct="1">
              <a:defRPr/>
            </a:pPr>
            <a:r>
              <a:rPr lang="en-US" altLang="ja-JP" sz="4000" dirty="0" smtClean="0">
                <a:solidFill>
                  <a:schemeClr val="tx1"/>
                </a:solidFill>
                <a:ea typeface="ＭＳ Ｐゴシック" pitchFamily="50" charset="-128"/>
              </a:rPr>
              <a:t>PACTAv1.1 </a:t>
            </a:r>
            <a:r>
              <a:rPr lang="ja-JP" altLang="en-US" sz="4000" dirty="0" smtClean="0">
                <a:solidFill>
                  <a:schemeClr val="tx1"/>
                </a:solidFill>
                <a:ea typeface="ＭＳ Ｐゴシック" pitchFamily="50" charset="-128"/>
              </a:rPr>
              <a:t>と</a:t>
            </a:r>
            <a:r>
              <a:rPr lang="en-US" altLang="ja-JP" sz="4000" dirty="0" smtClean="0">
                <a:solidFill>
                  <a:schemeClr val="tx1"/>
                </a:solidFill>
                <a:ea typeface="ＭＳ Ｐゴシック" pitchFamily="50" charset="-128"/>
              </a:rPr>
              <a:t>PACTAv1.2 </a:t>
            </a:r>
            <a:r>
              <a:rPr lang="ja-JP" altLang="en-US" sz="4000" dirty="0" smtClean="0">
                <a:solidFill>
                  <a:schemeClr val="tx1"/>
                </a:solidFill>
                <a:ea typeface="ＭＳ Ｐゴシック" pitchFamily="50" charset="-128"/>
              </a:rPr>
              <a:t>の比較</a:t>
            </a:r>
          </a:p>
        </p:txBody>
      </p:sp>
      <p:sp>
        <p:nvSpPr>
          <p:cNvPr id="7" name="スライド番号プレースホルダ 6"/>
          <p:cNvSpPr>
            <a:spLocks noGrp="1"/>
          </p:cNvSpPr>
          <p:nvPr>
            <p:ph type="sldNum" sz="quarter" idx="12"/>
          </p:nvPr>
        </p:nvSpPr>
        <p:spPr>
          <a:xfrm>
            <a:off x="6615113" y="6356350"/>
            <a:ext cx="2133600" cy="457200"/>
          </a:xfrm>
        </p:spPr>
        <p:txBody>
          <a:bodyPr/>
          <a:lstStyle/>
          <a:p>
            <a:pPr>
              <a:defRPr/>
            </a:pPr>
            <a:fld id="{991932F3-A04E-43C3-9278-35805507F3F5}" type="slidenum">
              <a:rPr lang="ja-JP" altLang="en-US" smtClean="0"/>
              <a:pPr>
                <a:defRPr/>
              </a:pPr>
              <a:t>19</a:t>
            </a:fld>
            <a:endParaRPr lang="ja-JP"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2"/>
          <p:cNvSpPr>
            <a:spLocks noGrp="1"/>
          </p:cNvSpPr>
          <p:nvPr>
            <p:ph type="title"/>
          </p:nvPr>
        </p:nvSpPr>
        <p:spPr>
          <a:xfrm>
            <a:off x="0" y="44450"/>
            <a:ext cx="9144000" cy="792163"/>
          </a:xfrm>
        </p:spPr>
        <p:txBody>
          <a:bodyPr/>
          <a:lstStyle/>
          <a:p>
            <a:pPr eaLnBrk="1" hangingPunct="1">
              <a:defRPr/>
            </a:pPr>
            <a:r>
              <a:rPr lang="ja-JP" altLang="en-US" sz="3800" dirty="0" smtClean="0">
                <a:solidFill>
                  <a:schemeClr val="tx1"/>
                </a:solidFill>
                <a:ea typeface="ＭＳ Ｐゴシック" pitchFamily="50" charset="-128"/>
              </a:rPr>
              <a:t>大口径望遠鏡用焦点面検出器の要求仕様</a:t>
            </a:r>
          </a:p>
        </p:txBody>
      </p:sp>
      <p:grpSp>
        <p:nvGrpSpPr>
          <p:cNvPr id="4099" name="グループ化 28"/>
          <p:cNvGrpSpPr>
            <a:grpSpLocks/>
          </p:cNvGrpSpPr>
          <p:nvPr/>
        </p:nvGrpSpPr>
        <p:grpSpPr bwMode="auto">
          <a:xfrm>
            <a:off x="3563938" y="3213100"/>
            <a:ext cx="5184775" cy="3354388"/>
            <a:chOff x="3563888" y="4581126"/>
            <a:chExt cx="5328592" cy="2106620"/>
          </a:xfrm>
        </p:grpSpPr>
        <p:sp>
          <p:nvSpPr>
            <p:cNvPr id="18" name="テキスト ボックス 17"/>
            <p:cNvSpPr txBox="1"/>
            <p:nvPr/>
          </p:nvSpPr>
          <p:spPr>
            <a:xfrm>
              <a:off x="3563888" y="4581126"/>
              <a:ext cx="5328592" cy="2106620"/>
            </a:xfrm>
            <a:prstGeom prst="rect">
              <a:avLst/>
            </a:prstGeom>
            <a:noFill/>
            <a:ln w="38100">
              <a:solidFill>
                <a:srgbClr val="FFC000"/>
              </a:solidFill>
            </a:ln>
          </p:spPr>
          <p:txBody>
            <a:bodyPr>
              <a:spAutoFit/>
            </a:bodyPr>
            <a:lstStyle/>
            <a:p>
              <a:pPr>
                <a:defRPr/>
              </a:pPr>
              <a:r>
                <a:rPr lang="ja-JP" altLang="en-US" sz="2400" b="1" u="sng" dirty="0">
                  <a:solidFill>
                    <a:srgbClr val="FFC000"/>
                  </a:solidFill>
                  <a:ea typeface="ＭＳ Ｐゴシック" charset="-128"/>
                </a:rPr>
                <a:t>光検出器モジュール</a:t>
              </a:r>
              <a:r>
                <a:rPr lang="ja-JP" altLang="en-US" sz="2400" b="1" dirty="0">
                  <a:solidFill>
                    <a:srgbClr val="FFC000"/>
                  </a:solidFill>
                  <a:ea typeface="ＭＳ Ｐゴシック" charset="-128"/>
                </a:rPr>
                <a:t>の開発</a:t>
              </a:r>
              <a:endParaRPr lang="en-US" altLang="ja-JP" sz="2400" b="1" dirty="0">
                <a:solidFill>
                  <a:srgbClr val="FFC000"/>
                </a:solidFill>
                <a:ea typeface="ＭＳ Ｐゴシック" charset="-128"/>
              </a:endParaRPr>
            </a:p>
            <a:p>
              <a:pPr>
                <a:defRPr/>
              </a:pPr>
              <a:endParaRPr lang="en-US" altLang="ja-JP" sz="800" dirty="0">
                <a:solidFill>
                  <a:schemeClr val="accent4"/>
                </a:solidFill>
                <a:ea typeface="ＭＳ Ｐゴシック" charset="-128"/>
              </a:endParaRPr>
            </a:p>
            <a:p>
              <a:pPr>
                <a:defRPr/>
              </a:pPr>
              <a:r>
                <a:rPr lang="ja-JP" altLang="en-US" sz="2200" dirty="0">
                  <a:solidFill>
                    <a:schemeClr val="accent4"/>
                  </a:solidFill>
                  <a:ea typeface="ＭＳ Ｐゴシック" charset="-128"/>
                </a:rPr>
                <a:t>　　　　　　　</a:t>
              </a:r>
              <a:r>
                <a:rPr lang="ja-JP" altLang="en-US" sz="2200" dirty="0">
                  <a:ea typeface="ＭＳ Ｐゴシック" charset="-128"/>
                </a:rPr>
                <a:t>光検出器＋読み出し回路</a:t>
              </a:r>
              <a:endParaRPr lang="en-US" altLang="ja-JP" sz="2200" dirty="0">
                <a:ea typeface="ＭＳ Ｐゴシック" charset="-128"/>
              </a:endParaRPr>
            </a:p>
            <a:p>
              <a:pPr>
                <a:defRPr/>
              </a:pPr>
              <a:endParaRPr lang="en-US" altLang="ja-JP" sz="2200" dirty="0">
                <a:solidFill>
                  <a:schemeClr val="accent4"/>
                </a:solidFill>
                <a:ea typeface="ＭＳ Ｐゴシック" charset="-128"/>
              </a:endParaRPr>
            </a:p>
            <a:p>
              <a:pPr>
                <a:defRPr/>
              </a:pPr>
              <a:endParaRPr lang="en-US" altLang="ja-JP" sz="2200" dirty="0">
                <a:solidFill>
                  <a:schemeClr val="accent4"/>
                </a:solidFill>
                <a:ea typeface="ＭＳ Ｐゴシック" charset="-128"/>
              </a:endParaRPr>
            </a:p>
            <a:p>
              <a:pPr>
                <a:defRPr/>
              </a:pPr>
              <a:endParaRPr lang="en-US" altLang="ja-JP" sz="1400" dirty="0">
                <a:solidFill>
                  <a:schemeClr val="accent4"/>
                </a:solidFill>
                <a:ea typeface="ＭＳ Ｐゴシック" charset="-128"/>
              </a:endParaRPr>
            </a:p>
            <a:p>
              <a:pPr>
                <a:defRPr/>
              </a:pPr>
              <a:endParaRPr lang="en-US" altLang="ja-JP" sz="1400" dirty="0">
                <a:solidFill>
                  <a:schemeClr val="accent4"/>
                </a:solidFill>
                <a:ea typeface="ＭＳ Ｐゴシック" charset="-128"/>
              </a:endParaRPr>
            </a:p>
            <a:p>
              <a:pPr>
                <a:defRPr/>
              </a:pPr>
              <a:endParaRPr lang="en-US" altLang="ja-JP" sz="1400" dirty="0">
                <a:solidFill>
                  <a:schemeClr val="accent4"/>
                </a:solidFill>
                <a:ea typeface="ＭＳ Ｐゴシック" charset="-128"/>
              </a:endParaRPr>
            </a:p>
            <a:p>
              <a:pPr>
                <a:defRPr/>
              </a:pPr>
              <a:endParaRPr lang="en-US" altLang="ja-JP" sz="2400" dirty="0">
                <a:ea typeface="ＭＳ Ｐゴシック" charset="-128"/>
              </a:endParaRPr>
            </a:p>
            <a:p>
              <a:pPr>
                <a:defRPr/>
              </a:pPr>
              <a:endParaRPr lang="en-US" altLang="ja-JP" sz="2400" dirty="0">
                <a:ea typeface="ＭＳ Ｐゴシック" charset="-128"/>
              </a:endParaRPr>
            </a:p>
            <a:p>
              <a:pPr>
                <a:defRPr/>
              </a:pPr>
              <a:r>
                <a:rPr lang="ja-JP" altLang="en-US" sz="2400" dirty="0">
                  <a:ea typeface="ＭＳ Ｐゴシック" charset="-128"/>
                </a:rPr>
                <a:t>および</a:t>
              </a:r>
              <a:r>
                <a:rPr lang="ja-JP" altLang="en-US" sz="2400" b="1" dirty="0">
                  <a:solidFill>
                    <a:srgbClr val="FFC000"/>
                  </a:solidFill>
                  <a:ea typeface="ＭＳ Ｐゴシック" charset="-128"/>
                </a:rPr>
                <a:t>カメラ本体</a:t>
              </a:r>
              <a:r>
                <a:rPr lang="ja-JP" altLang="en-US" sz="2400" dirty="0">
                  <a:solidFill>
                    <a:srgbClr val="FFC000"/>
                  </a:solidFill>
                  <a:ea typeface="ＭＳ Ｐゴシック" charset="-128"/>
                </a:rPr>
                <a:t>、</a:t>
              </a:r>
              <a:r>
                <a:rPr lang="ja-JP" altLang="en-US" sz="2400" b="1" dirty="0">
                  <a:solidFill>
                    <a:srgbClr val="FFC000"/>
                  </a:solidFill>
                  <a:ea typeface="ＭＳ Ｐゴシック" charset="-128"/>
                </a:rPr>
                <a:t>冷却系の開発       </a:t>
              </a:r>
              <a:endParaRPr lang="en-US" altLang="ja-JP" sz="2400" b="1" dirty="0">
                <a:solidFill>
                  <a:srgbClr val="FFC000"/>
                </a:solidFill>
                <a:ea typeface="ＭＳ Ｐゴシック" charset="-128"/>
              </a:endParaRPr>
            </a:p>
          </p:txBody>
        </p:sp>
        <p:grpSp>
          <p:nvGrpSpPr>
            <p:cNvPr id="4127" name="グループ化 25"/>
            <p:cNvGrpSpPr>
              <a:grpSpLocks/>
            </p:cNvGrpSpPr>
            <p:nvPr/>
          </p:nvGrpSpPr>
          <p:grpSpPr bwMode="auto">
            <a:xfrm>
              <a:off x="4283983" y="4807213"/>
              <a:ext cx="575422" cy="226087"/>
              <a:chOff x="4283983" y="4807213"/>
              <a:chExt cx="575422" cy="226087"/>
            </a:xfrm>
          </p:grpSpPr>
          <p:cxnSp>
            <p:nvCxnSpPr>
              <p:cNvPr id="23" name="直線矢印コネクタ 22"/>
              <p:cNvCxnSpPr/>
              <p:nvPr/>
            </p:nvCxnSpPr>
            <p:spPr>
              <a:xfrm>
                <a:off x="4283394" y="5033755"/>
                <a:ext cx="575932"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283394" y="4807441"/>
                <a:ext cx="0" cy="22631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128" name="テキスト ボックス 20"/>
            <p:cNvSpPr txBox="1">
              <a:spLocks noChangeArrowheads="1"/>
            </p:cNvSpPr>
            <p:nvPr/>
          </p:nvSpPr>
          <p:spPr bwMode="auto">
            <a:xfrm>
              <a:off x="3707879" y="5172220"/>
              <a:ext cx="4681348" cy="1217724"/>
            </a:xfrm>
            <a:prstGeom prst="rect">
              <a:avLst/>
            </a:prstGeom>
            <a:noFill/>
            <a:ln w="38100">
              <a:noFill/>
              <a:miter lim="800000"/>
              <a:headEnd/>
              <a:tailEnd/>
            </a:ln>
          </p:spPr>
          <p:txBody>
            <a:bodyPr>
              <a:spAutoFit/>
            </a:bodyPr>
            <a:lstStyle/>
            <a:p>
              <a:pPr>
                <a:buClr>
                  <a:schemeClr val="accent1"/>
                </a:buClr>
                <a:buFont typeface="Wingdings" pitchFamily="2" charset="2"/>
                <a:buChar char="Ø"/>
              </a:pPr>
              <a:r>
                <a:rPr lang="ja-JP" altLang="en-US" sz="2000"/>
                <a:t> 高感度検出器</a:t>
              </a:r>
              <a:endParaRPr lang="en-US" altLang="ja-JP" sz="2000"/>
            </a:p>
            <a:p>
              <a:pPr>
                <a:buClr>
                  <a:schemeClr val="accent1"/>
                </a:buClr>
                <a:buFont typeface="Wingdings" pitchFamily="2" charset="2"/>
                <a:buChar char="Ø"/>
              </a:pPr>
              <a:r>
                <a:rPr lang="ja-JP" altLang="en-US" sz="2000"/>
                <a:t> 高速読み出し回路</a:t>
              </a:r>
              <a:r>
                <a:rPr lang="en-US" altLang="ja-JP" sz="2000"/>
                <a:t>(2GS/s, &gt;500MHz)</a:t>
              </a:r>
            </a:p>
            <a:p>
              <a:pPr>
                <a:buClr>
                  <a:schemeClr val="accent1"/>
                </a:buClr>
                <a:buFont typeface="Wingdings" pitchFamily="2" charset="2"/>
                <a:buChar char="Ø"/>
              </a:pPr>
              <a:r>
                <a:rPr lang="ja-JP" altLang="en-US" sz="2000"/>
                <a:t> 省電力</a:t>
              </a:r>
              <a:r>
                <a:rPr lang="en-US" altLang="ja-JP" sz="2000"/>
                <a:t>(2W/channel)</a:t>
              </a:r>
            </a:p>
            <a:p>
              <a:pPr>
                <a:buClr>
                  <a:schemeClr val="accent1"/>
                </a:buClr>
                <a:buFont typeface="Wingdings" pitchFamily="2" charset="2"/>
                <a:buChar char="Ø"/>
              </a:pPr>
              <a:r>
                <a:rPr lang="ja-JP" altLang="en-US" sz="2000"/>
                <a:t> 低コスト</a:t>
              </a:r>
              <a:endParaRPr lang="en-US" altLang="ja-JP" sz="2000"/>
            </a:p>
            <a:p>
              <a:pPr>
                <a:buClr>
                  <a:schemeClr val="accent1"/>
                </a:buClr>
                <a:buFont typeface="Wingdings" pitchFamily="2" charset="2"/>
                <a:buChar char="Ø"/>
              </a:pPr>
              <a:r>
                <a:rPr lang="ja-JP" altLang="en-US" sz="2000"/>
                <a:t> コンパクト</a:t>
              </a:r>
              <a:endParaRPr lang="en-US" altLang="ja-JP" sz="2000"/>
            </a:p>
            <a:p>
              <a:pPr>
                <a:buClr>
                  <a:schemeClr val="accent1"/>
                </a:buClr>
                <a:buFont typeface="Wingdings" pitchFamily="2" charset="2"/>
                <a:buChar char="Ø"/>
              </a:pPr>
              <a:r>
                <a:rPr lang="ja-JP" altLang="en-US" sz="2000"/>
                <a:t> 軽量</a:t>
              </a:r>
            </a:p>
          </p:txBody>
        </p:sp>
      </p:grpSp>
      <p:cxnSp>
        <p:nvCxnSpPr>
          <p:cNvPr id="33" name="直線矢印コネクタ 32"/>
          <p:cNvCxnSpPr>
            <a:stCxn id="4104" idx="1"/>
          </p:cNvCxnSpPr>
          <p:nvPr/>
        </p:nvCxnSpPr>
        <p:spPr>
          <a:xfrm flipH="1">
            <a:off x="1403350" y="1230313"/>
            <a:ext cx="792163" cy="3651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4105" idx="1"/>
          </p:cNvCxnSpPr>
          <p:nvPr/>
        </p:nvCxnSpPr>
        <p:spPr>
          <a:xfrm flipH="1" flipV="1">
            <a:off x="1547813" y="1557338"/>
            <a:ext cx="647700" cy="18415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611188" y="1989138"/>
            <a:ext cx="0" cy="360362"/>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611188" y="3716338"/>
            <a:ext cx="0" cy="352425"/>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104" name="テキスト ボックス 39"/>
          <p:cNvSpPr txBox="1">
            <a:spLocks noChangeArrowheads="1"/>
          </p:cNvSpPr>
          <p:nvPr/>
        </p:nvSpPr>
        <p:spPr bwMode="auto">
          <a:xfrm>
            <a:off x="2195513" y="908050"/>
            <a:ext cx="1368425" cy="646113"/>
          </a:xfrm>
          <a:prstGeom prst="rect">
            <a:avLst/>
          </a:prstGeom>
          <a:noFill/>
          <a:ln w="9525">
            <a:noFill/>
            <a:miter lim="800000"/>
            <a:headEnd/>
            <a:tailEnd/>
          </a:ln>
        </p:spPr>
        <p:txBody>
          <a:bodyPr>
            <a:spAutoFit/>
          </a:bodyPr>
          <a:lstStyle/>
          <a:p>
            <a:r>
              <a:rPr lang="en-US" altLang="ja-JP"/>
              <a:t>CTA</a:t>
            </a:r>
            <a:r>
              <a:rPr lang="ja-JP" altLang="en-US"/>
              <a:t>報告</a:t>
            </a:r>
            <a:r>
              <a:rPr lang="en-US" altLang="ja-JP"/>
              <a:t>37</a:t>
            </a:r>
          </a:p>
          <a:p>
            <a:r>
              <a:rPr lang="ja-JP" altLang="en-US"/>
              <a:t>黒田</a:t>
            </a:r>
          </a:p>
        </p:txBody>
      </p:sp>
      <p:sp>
        <p:nvSpPr>
          <p:cNvPr id="4105" name="テキスト ボックス 42"/>
          <p:cNvSpPr txBox="1">
            <a:spLocks noChangeArrowheads="1"/>
          </p:cNvSpPr>
          <p:nvPr/>
        </p:nvSpPr>
        <p:spPr bwMode="auto">
          <a:xfrm>
            <a:off x="2195513" y="1557338"/>
            <a:ext cx="1081087" cy="369887"/>
          </a:xfrm>
          <a:prstGeom prst="rect">
            <a:avLst/>
          </a:prstGeom>
          <a:noFill/>
          <a:ln w="9525">
            <a:noFill/>
            <a:miter lim="800000"/>
            <a:headEnd/>
            <a:tailEnd/>
          </a:ln>
        </p:spPr>
        <p:txBody>
          <a:bodyPr>
            <a:spAutoFit/>
          </a:bodyPr>
          <a:lstStyle/>
          <a:p>
            <a:r>
              <a:rPr lang="ja-JP" altLang="en-US"/>
              <a:t>本講演</a:t>
            </a:r>
          </a:p>
        </p:txBody>
      </p:sp>
      <p:grpSp>
        <p:nvGrpSpPr>
          <p:cNvPr id="4106" name="グループ化 30"/>
          <p:cNvGrpSpPr>
            <a:grpSpLocks/>
          </p:cNvGrpSpPr>
          <p:nvPr/>
        </p:nvGrpSpPr>
        <p:grpSpPr bwMode="auto">
          <a:xfrm>
            <a:off x="107950" y="860425"/>
            <a:ext cx="3311525" cy="5664200"/>
            <a:chOff x="107504" y="860519"/>
            <a:chExt cx="3311971" cy="5664106"/>
          </a:xfrm>
        </p:grpSpPr>
        <p:grpSp>
          <p:nvGrpSpPr>
            <p:cNvPr id="4117" name="グループ化 30"/>
            <p:cNvGrpSpPr>
              <a:grpSpLocks/>
            </p:cNvGrpSpPr>
            <p:nvPr/>
          </p:nvGrpSpPr>
          <p:grpSpPr bwMode="auto">
            <a:xfrm>
              <a:off x="178851" y="2060573"/>
              <a:ext cx="3240624" cy="4464052"/>
              <a:chOff x="178857" y="2060735"/>
              <a:chExt cx="3241015" cy="4464609"/>
            </a:xfrm>
          </p:grpSpPr>
          <p:pic>
            <p:nvPicPr>
              <p:cNvPr id="4119" name="Picture 30"/>
              <p:cNvPicPr>
                <a:picLocks noChangeAspect="1" noChangeArrowheads="1"/>
              </p:cNvPicPr>
              <p:nvPr/>
            </p:nvPicPr>
            <p:blipFill>
              <a:blip r:embed="rId3" cstate="print"/>
              <a:srcRect/>
              <a:stretch>
                <a:fillRect/>
              </a:stretch>
            </p:blipFill>
            <p:spPr bwMode="auto">
              <a:xfrm>
                <a:off x="667147" y="2115269"/>
                <a:ext cx="2752725" cy="4410075"/>
              </a:xfrm>
              <a:prstGeom prst="rect">
                <a:avLst/>
              </a:prstGeom>
              <a:noFill/>
              <a:ln w="9525">
                <a:noFill/>
                <a:miter lim="800000"/>
                <a:headEnd/>
                <a:tailEnd/>
              </a:ln>
            </p:spPr>
          </p:pic>
          <p:grpSp>
            <p:nvGrpSpPr>
              <p:cNvPr id="4120" name="グループ化 19"/>
              <p:cNvGrpSpPr>
                <a:grpSpLocks/>
              </p:cNvGrpSpPr>
              <p:nvPr/>
            </p:nvGrpSpPr>
            <p:grpSpPr bwMode="auto">
              <a:xfrm>
                <a:off x="178857" y="2060735"/>
                <a:ext cx="2885372" cy="2664157"/>
                <a:chOff x="179512" y="2060532"/>
                <a:chExt cx="2885261" cy="2664708"/>
              </a:xfrm>
            </p:grpSpPr>
            <p:grpSp>
              <p:nvGrpSpPr>
                <p:cNvPr id="4121" name="グループ化 35"/>
                <p:cNvGrpSpPr>
                  <a:grpSpLocks/>
                </p:cNvGrpSpPr>
                <p:nvPr/>
              </p:nvGrpSpPr>
              <p:grpSpPr bwMode="auto">
                <a:xfrm>
                  <a:off x="867493" y="2060532"/>
                  <a:ext cx="2197280" cy="2664708"/>
                  <a:chOff x="6098384" y="1495543"/>
                  <a:chExt cx="2217672" cy="2950789"/>
                </a:xfrm>
              </p:grpSpPr>
              <p:cxnSp>
                <p:nvCxnSpPr>
                  <p:cNvPr id="19" name="直線矢印コネクタ 18"/>
                  <p:cNvCxnSpPr/>
                  <p:nvPr/>
                </p:nvCxnSpPr>
                <p:spPr bwMode="auto">
                  <a:xfrm flipV="1">
                    <a:off x="6098037" y="4423508"/>
                    <a:ext cx="2217971" cy="2286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24" name="正方形/長方形 23"/>
                  <p:cNvSpPr>
                    <a:spLocks noChangeArrowheads="1"/>
                  </p:cNvSpPr>
                  <p:nvPr/>
                </p:nvSpPr>
                <p:spPr bwMode="auto">
                  <a:xfrm>
                    <a:off x="6776298" y="3629440"/>
                    <a:ext cx="1002197" cy="369332"/>
                  </a:xfrm>
                  <a:prstGeom prst="rect">
                    <a:avLst/>
                  </a:prstGeom>
                  <a:noFill/>
                  <a:ln w="9525">
                    <a:noFill/>
                    <a:miter lim="800000"/>
                    <a:headEnd/>
                    <a:tailEnd/>
                  </a:ln>
                </p:spPr>
                <p:txBody>
                  <a:bodyPr wrap="none">
                    <a:spAutoFit/>
                  </a:bodyPr>
                  <a:lstStyle/>
                  <a:p>
                    <a:r>
                      <a:rPr lang="en-US" altLang="ja-JP" b="1">
                        <a:solidFill>
                          <a:srgbClr val="FF0000"/>
                        </a:solidFill>
                        <a:latin typeface="Meiryo UI" pitchFamily="50" charset="-128"/>
                        <a:ea typeface="Meiryo UI" pitchFamily="50" charset="-128"/>
                        <a:cs typeface="Meiryo UI" pitchFamily="50" charset="-128"/>
                      </a:rPr>
                      <a:t>~23 m</a:t>
                    </a:r>
                    <a:endParaRPr lang="ja-JP" altLang="en-US" b="1">
                      <a:solidFill>
                        <a:srgbClr val="FF0000"/>
                      </a:solidFill>
                      <a:latin typeface="Meiryo UI" pitchFamily="50" charset="-128"/>
                      <a:ea typeface="Meiryo UI" pitchFamily="50" charset="-128"/>
                      <a:cs typeface="Meiryo UI" pitchFamily="50" charset="-128"/>
                    </a:endParaRPr>
                  </a:p>
                </p:txBody>
              </p:sp>
              <p:sp>
                <p:nvSpPr>
                  <p:cNvPr id="9" name="円/楕円 8"/>
                  <p:cNvSpPr/>
                  <p:nvPr/>
                </p:nvSpPr>
                <p:spPr>
                  <a:xfrm>
                    <a:off x="6803172" y="1495627"/>
                    <a:ext cx="905458" cy="393901"/>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eiryo UI" pitchFamily="50" charset="-128"/>
                      <a:ea typeface="Meiryo UI" pitchFamily="50" charset="-128"/>
                      <a:cs typeface="Meiryo UI" pitchFamily="50" charset="-128"/>
                    </a:endParaRPr>
                  </a:p>
                </p:txBody>
              </p:sp>
            </p:grpSp>
            <p:sp>
              <p:nvSpPr>
                <p:cNvPr id="4122" name="テキスト ボックス 13"/>
                <p:cNvSpPr txBox="1">
                  <a:spLocks noChangeArrowheads="1"/>
                </p:cNvSpPr>
                <p:nvPr/>
              </p:nvSpPr>
              <p:spPr bwMode="auto">
                <a:xfrm>
                  <a:off x="179512" y="4077072"/>
                  <a:ext cx="877163" cy="369332"/>
                </a:xfrm>
                <a:prstGeom prst="rect">
                  <a:avLst/>
                </a:prstGeom>
                <a:solidFill>
                  <a:schemeClr val="bg1">
                    <a:alpha val="74901"/>
                  </a:schemeClr>
                </a:solidFill>
                <a:ln w="9525">
                  <a:noFill/>
                  <a:miter lim="800000"/>
                  <a:headEnd/>
                  <a:tailEnd/>
                </a:ln>
              </p:spPr>
              <p:txBody>
                <a:bodyPr wrap="none">
                  <a:spAutoFit/>
                </a:bodyPr>
                <a:lstStyle/>
                <a:p>
                  <a:r>
                    <a:rPr lang="ja-JP" altLang="en-US">
                      <a:latin typeface="ＭＳ Ｐゴシック" pitchFamily="50" charset="-128"/>
                      <a:ea typeface="Meiryo UI" pitchFamily="50" charset="-128"/>
                      <a:cs typeface="Meiryo UI" pitchFamily="50" charset="-128"/>
                    </a:rPr>
                    <a:t>分割鏡</a:t>
                  </a:r>
                </a:p>
              </p:txBody>
            </p:sp>
          </p:grpSp>
        </p:grpSp>
        <p:sp>
          <p:nvSpPr>
            <p:cNvPr id="4118" name="テキスト ボックス 29"/>
            <p:cNvSpPr txBox="1">
              <a:spLocks noChangeArrowheads="1"/>
            </p:cNvSpPr>
            <p:nvPr/>
          </p:nvSpPr>
          <p:spPr bwMode="auto">
            <a:xfrm>
              <a:off x="107504" y="860519"/>
              <a:ext cx="1979712" cy="1200329"/>
            </a:xfrm>
            <a:prstGeom prst="rect">
              <a:avLst/>
            </a:prstGeom>
            <a:noFill/>
            <a:ln w="9525">
              <a:noFill/>
              <a:miter lim="800000"/>
              <a:headEnd/>
              <a:tailEnd/>
            </a:ln>
          </p:spPr>
          <p:txBody>
            <a:bodyPr>
              <a:spAutoFit/>
            </a:bodyPr>
            <a:lstStyle/>
            <a:p>
              <a:r>
                <a:rPr lang="ja-JP" altLang="en-US"/>
                <a:t>焦点面カメラ</a:t>
              </a:r>
              <a:endParaRPr lang="en-US" altLang="ja-JP"/>
            </a:p>
            <a:p>
              <a:r>
                <a:rPr lang="en-US" altLang="ja-JP"/>
                <a:t>(</a:t>
              </a:r>
              <a:r>
                <a:rPr lang="ja-JP" altLang="en-US"/>
                <a:t>ライトガイド</a:t>
              </a:r>
              <a:endParaRPr lang="en-US" altLang="ja-JP"/>
            </a:p>
            <a:p>
              <a:r>
                <a:rPr lang="ja-JP" altLang="en-US"/>
                <a:t>　＋光検出器</a:t>
              </a:r>
              <a:endParaRPr lang="en-US" altLang="ja-JP"/>
            </a:p>
            <a:p>
              <a:r>
                <a:rPr lang="ja-JP" altLang="en-US"/>
                <a:t>　＋読み出し回路</a:t>
              </a:r>
              <a:r>
                <a:rPr lang="en-US" altLang="ja-JP"/>
                <a:t>)</a:t>
              </a:r>
              <a:endParaRPr lang="ja-JP" altLang="en-US"/>
            </a:p>
          </p:txBody>
        </p:sp>
      </p:grpSp>
      <p:sp>
        <p:nvSpPr>
          <p:cNvPr id="4107" name="テキスト ボックス 47"/>
          <p:cNvSpPr txBox="1">
            <a:spLocks noChangeArrowheads="1"/>
          </p:cNvSpPr>
          <p:nvPr/>
        </p:nvSpPr>
        <p:spPr bwMode="auto">
          <a:xfrm>
            <a:off x="107950" y="3070225"/>
            <a:ext cx="1368425" cy="646113"/>
          </a:xfrm>
          <a:prstGeom prst="rect">
            <a:avLst/>
          </a:prstGeom>
          <a:solidFill>
            <a:schemeClr val="bg1">
              <a:alpha val="79999"/>
            </a:schemeClr>
          </a:solidFill>
          <a:ln w="9525">
            <a:noFill/>
            <a:miter lim="800000"/>
            <a:headEnd/>
            <a:tailEnd/>
          </a:ln>
        </p:spPr>
        <p:txBody>
          <a:bodyPr>
            <a:spAutoFit/>
          </a:bodyPr>
          <a:lstStyle/>
          <a:p>
            <a:r>
              <a:rPr lang="en-US" altLang="ja-JP"/>
              <a:t>CTA</a:t>
            </a:r>
            <a:r>
              <a:rPr lang="ja-JP" altLang="en-US"/>
              <a:t>報告</a:t>
            </a:r>
            <a:r>
              <a:rPr lang="en-US" altLang="ja-JP"/>
              <a:t>36</a:t>
            </a:r>
          </a:p>
          <a:p>
            <a:r>
              <a:rPr lang="ja-JP" altLang="en-US"/>
              <a:t>加賀谷</a:t>
            </a:r>
          </a:p>
        </p:txBody>
      </p:sp>
      <p:sp>
        <p:nvSpPr>
          <p:cNvPr id="4108" name="テキスト ボックス 46"/>
          <p:cNvSpPr txBox="1">
            <a:spLocks noChangeArrowheads="1"/>
          </p:cNvSpPr>
          <p:nvPr/>
        </p:nvSpPr>
        <p:spPr bwMode="auto">
          <a:xfrm>
            <a:off x="107950" y="2339975"/>
            <a:ext cx="1368425" cy="646113"/>
          </a:xfrm>
          <a:prstGeom prst="rect">
            <a:avLst/>
          </a:prstGeom>
          <a:solidFill>
            <a:schemeClr val="bg1">
              <a:alpha val="74901"/>
            </a:schemeClr>
          </a:solidFill>
          <a:ln w="9525">
            <a:noFill/>
            <a:miter lim="800000"/>
            <a:headEnd/>
            <a:tailEnd/>
          </a:ln>
        </p:spPr>
        <p:txBody>
          <a:bodyPr>
            <a:spAutoFit/>
          </a:bodyPr>
          <a:lstStyle/>
          <a:p>
            <a:r>
              <a:rPr lang="en-US" altLang="ja-JP"/>
              <a:t>CTA</a:t>
            </a:r>
            <a:r>
              <a:rPr lang="ja-JP" altLang="en-US"/>
              <a:t>報告</a:t>
            </a:r>
            <a:r>
              <a:rPr lang="en-US" altLang="ja-JP"/>
              <a:t>35</a:t>
            </a:r>
          </a:p>
          <a:p>
            <a:r>
              <a:rPr lang="ja-JP" altLang="en-US"/>
              <a:t>萩原</a:t>
            </a:r>
          </a:p>
        </p:txBody>
      </p:sp>
      <p:sp>
        <p:nvSpPr>
          <p:cNvPr id="31" name="スライド番号プレースホルダ 30"/>
          <p:cNvSpPr>
            <a:spLocks noGrp="1"/>
          </p:cNvSpPr>
          <p:nvPr>
            <p:ph type="sldNum" sz="quarter" idx="12"/>
          </p:nvPr>
        </p:nvSpPr>
        <p:spPr>
          <a:xfrm>
            <a:off x="6615113" y="6356350"/>
            <a:ext cx="2133600" cy="457200"/>
          </a:xfrm>
        </p:spPr>
        <p:txBody>
          <a:bodyPr/>
          <a:lstStyle/>
          <a:p>
            <a:pPr>
              <a:defRPr/>
            </a:pPr>
            <a:fld id="{F26B2567-A8FF-45E9-B0C6-4681E9B1E6BD}" type="slidenum">
              <a:rPr lang="ja-JP" altLang="en-US" smtClean="0"/>
              <a:pPr>
                <a:defRPr/>
              </a:pPr>
              <a:t>2</a:t>
            </a:fld>
            <a:endParaRPr lang="ja-JP" altLang="en-US" dirty="0"/>
          </a:p>
        </p:txBody>
      </p:sp>
      <p:sp>
        <p:nvSpPr>
          <p:cNvPr id="4110" name="四角形吹き出し 29"/>
          <p:cNvSpPr>
            <a:spLocks noChangeArrowheads="1"/>
          </p:cNvSpPr>
          <p:nvPr/>
        </p:nvSpPr>
        <p:spPr bwMode="auto">
          <a:xfrm>
            <a:off x="4140200" y="765175"/>
            <a:ext cx="2592388" cy="2376488"/>
          </a:xfrm>
          <a:prstGeom prst="wedgeRectCallout">
            <a:avLst>
              <a:gd name="adj1" fmla="val -122824"/>
              <a:gd name="adj2" fmla="val 11370"/>
            </a:avLst>
          </a:prstGeom>
          <a:solidFill>
            <a:schemeClr val="tx1">
              <a:alpha val="90195"/>
            </a:schemeClr>
          </a:solidFill>
          <a:ln w="31750" algn="ctr">
            <a:solidFill>
              <a:srgbClr val="AC75D5"/>
            </a:solidFill>
            <a:round/>
            <a:headEnd/>
            <a:tailEnd/>
          </a:ln>
        </p:spPr>
        <p:txBody>
          <a:bodyPr/>
          <a:lstStyle/>
          <a:p>
            <a:pPr eaLnBrk="0" hangingPunct="0"/>
            <a:endParaRPr kumimoji="0" lang="ja-JP" altLang="en-US">
              <a:latin typeface="Verdana" pitchFamily="34" charset="0"/>
            </a:endParaRPr>
          </a:p>
        </p:txBody>
      </p:sp>
      <p:pic>
        <p:nvPicPr>
          <p:cNvPr id="4111" name="Picture 32"/>
          <p:cNvPicPr>
            <a:picLocks noChangeAspect="1" noChangeArrowheads="1"/>
          </p:cNvPicPr>
          <p:nvPr/>
        </p:nvPicPr>
        <p:blipFill>
          <a:blip r:embed="rId4" cstate="print"/>
          <a:srcRect/>
          <a:stretch>
            <a:fillRect/>
          </a:stretch>
        </p:blipFill>
        <p:spPr bwMode="auto">
          <a:xfrm>
            <a:off x="4211638" y="836613"/>
            <a:ext cx="2447925" cy="2292350"/>
          </a:xfrm>
          <a:prstGeom prst="rect">
            <a:avLst/>
          </a:prstGeom>
          <a:noFill/>
          <a:ln w="9525">
            <a:noFill/>
            <a:miter lim="800000"/>
            <a:headEnd/>
            <a:tailEnd/>
          </a:ln>
        </p:spPr>
      </p:pic>
      <p:sp>
        <p:nvSpPr>
          <p:cNvPr id="4112" name="テキスト ボックス 35"/>
          <p:cNvSpPr txBox="1">
            <a:spLocks noChangeArrowheads="1"/>
          </p:cNvSpPr>
          <p:nvPr/>
        </p:nvSpPr>
        <p:spPr bwMode="auto">
          <a:xfrm>
            <a:off x="7092950" y="1004888"/>
            <a:ext cx="1800225" cy="1200150"/>
          </a:xfrm>
          <a:prstGeom prst="rect">
            <a:avLst/>
          </a:prstGeom>
          <a:noFill/>
          <a:ln w="9525">
            <a:noFill/>
            <a:miter lim="800000"/>
            <a:headEnd/>
            <a:tailEnd/>
          </a:ln>
        </p:spPr>
        <p:txBody>
          <a:bodyPr>
            <a:spAutoFit/>
          </a:bodyPr>
          <a:lstStyle/>
          <a:p>
            <a:r>
              <a:rPr lang="ja-JP" altLang="en-US" sz="2400"/>
              <a:t>光検出器の</a:t>
            </a:r>
            <a:endParaRPr lang="en-US" altLang="ja-JP" sz="2400"/>
          </a:p>
          <a:p>
            <a:r>
              <a:rPr lang="ja-JP" altLang="en-US" sz="2400"/>
              <a:t>使用総数</a:t>
            </a:r>
            <a:endParaRPr lang="en-US" altLang="ja-JP" sz="2400"/>
          </a:p>
          <a:p>
            <a:r>
              <a:rPr lang="en-US" altLang="ja-JP" sz="2400"/>
              <a:t>1855</a:t>
            </a:r>
            <a:r>
              <a:rPr lang="ja-JP" altLang="en-US" sz="2400"/>
              <a:t>本</a:t>
            </a:r>
          </a:p>
        </p:txBody>
      </p:sp>
      <p:grpSp>
        <p:nvGrpSpPr>
          <p:cNvPr id="4113" name="グループ化 39"/>
          <p:cNvGrpSpPr>
            <a:grpSpLocks/>
          </p:cNvGrpSpPr>
          <p:nvPr/>
        </p:nvGrpSpPr>
        <p:grpSpPr bwMode="auto">
          <a:xfrm>
            <a:off x="6732588" y="4868863"/>
            <a:ext cx="1800225" cy="1152525"/>
            <a:chOff x="6732240" y="4869160"/>
            <a:chExt cx="1800225" cy="1152128"/>
          </a:xfrm>
        </p:grpSpPr>
        <p:sp>
          <p:nvSpPr>
            <p:cNvPr id="39" name="角丸四角形 38"/>
            <p:cNvSpPr/>
            <p:nvPr/>
          </p:nvSpPr>
          <p:spPr bwMode="auto">
            <a:xfrm>
              <a:off x="6732240" y="4869160"/>
              <a:ext cx="1800225" cy="1152128"/>
            </a:xfrm>
            <a:prstGeom prst="roundRect">
              <a:avLst/>
            </a:prstGeom>
            <a:gradFill>
              <a:gsLst>
                <a:gs pos="0">
                  <a:schemeClr val="accent5"/>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ja-JP" altLang="en-US">
                <a:latin typeface="Verdana" pitchFamily="34" charset="0"/>
              </a:endParaRPr>
            </a:p>
          </p:txBody>
        </p:sp>
        <p:sp>
          <p:nvSpPr>
            <p:cNvPr id="4116" name="正方形/長方形 31"/>
            <p:cNvSpPr>
              <a:spLocks noChangeArrowheads="1"/>
            </p:cNvSpPr>
            <p:nvPr/>
          </p:nvSpPr>
          <p:spPr bwMode="auto">
            <a:xfrm>
              <a:off x="6842333" y="4941440"/>
              <a:ext cx="1617751" cy="923012"/>
            </a:xfrm>
            <a:prstGeom prst="rect">
              <a:avLst/>
            </a:prstGeom>
            <a:noFill/>
            <a:ln w="9525">
              <a:noFill/>
              <a:miter lim="800000"/>
              <a:headEnd/>
              <a:tailEnd/>
            </a:ln>
          </p:spPr>
          <p:txBody>
            <a:bodyPr wrap="none">
              <a:spAutoFit/>
            </a:bodyPr>
            <a:lstStyle/>
            <a:p>
              <a:pPr>
                <a:buClr>
                  <a:schemeClr val="accent1"/>
                </a:buClr>
              </a:pPr>
              <a:r>
                <a:rPr lang="ja-JP" altLang="en-US" b="1" dirty="0">
                  <a:solidFill>
                    <a:srgbClr val="AC75D5"/>
                  </a:solidFill>
                  <a:latin typeface="ＭＳ Ｐゴシック" pitchFamily="50" charset="-128"/>
                  <a:cs typeface="Meiryo UI" pitchFamily="50" charset="-128"/>
                </a:rPr>
                <a:t>インストールと</a:t>
              </a:r>
              <a:endParaRPr lang="en-US" altLang="ja-JP" b="1" dirty="0">
                <a:solidFill>
                  <a:srgbClr val="AC75D5"/>
                </a:solidFill>
                <a:latin typeface="ＭＳ Ｐゴシック" pitchFamily="50" charset="-128"/>
                <a:cs typeface="Meiryo UI" pitchFamily="50" charset="-128"/>
              </a:endParaRPr>
            </a:p>
            <a:p>
              <a:pPr>
                <a:buClr>
                  <a:schemeClr val="accent1"/>
                </a:buClr>
              </a:pPr>
              <a:r>
                <a:rPr lang="ja-JP" altLang="en-US" b="1" dirty="0">
                  <a:solidFill>
                    <a:srgbClr val="AC75D5"/>
                  </a:solidFill>
                  <a:latin typeface="ＭＳ Ｐゴシック" pitchFamily="50" charset="-128"/>
                  <a:cs typeface="Meiryo UI" pitchFamily="50" charset="-128"/>
                </a:rPr>
                <a:t>メンテナンスが</a:t>
              </a:r>
              <a:endParaRPr lang="en-US" altLang="ja-JP" b="1" dirty="0">
                <a:solidFill>
                  <a:srgbClr val="AC75D5"/>
                </a:solidFill>
                <a:latin typeface="ＭＳ Ｐゴシック" pitchFamily="50" charset="-128"/>
                <a:cs typeface="Meiryo UI" pitchFamily="50" charset="-128"/>
              </a:endParaRPr>
            </a:p>
            <a:p>
              <a:pPr>
                <a:buClr>
                  <a:schemeClr val="accent1"/>
                </a:buClr>
              </a:pPr>
              <a:r>
                <a:rPr lang="ja-JP" altLang="en-US" b="1" dirty="0">
                  <a:solidFill>
                    <a:srgbClr val="AC75D5"/>
                  </a:solidFill>
                  <a:latin typeface="ＭＳ Ｐゴシック" pitchFamily="50" charset="-128"/>
                  <a:cs typeface="Meiryo UI" pitchFamily="50" charset="-128"/>
                </a:rPr>
                <a:t>容易に可能</a:t>
              </a:r>
              <a:endParaRPr lang="en-US" altLang="ja-JP" b="1" dirty="0">
                <a:solidFill>
                  <a:srgbClr val="AC75D5"/>
                </a:solidFill>
                <a:latin typeface="ＭＳ Ｐゴシック" pitchFamily="50" charset="-128"/>
                <a:cs typeface="Meiryo UI" pitchFamily="50" charset="-128"/>
              </a:endParaRPr>
            </a:p>
          </p:txBody>
        </p:sp>
      </p:grpSp>
      <p:sp>
        <p:nvSpPr>
          <p:cNvPr id="4114" name="円形吹き出し 40"/>
          <p:cNvSpPr>
            <a:spLocks noChangeArrowheads="1"/>
          </p:cNvSpPr>
          <p:nvPr/>
        </p:nvSpPr>
        <p:spPr bwMode="auto">
          <a:xfrm>
            <a:off x="4716463" y="2276475"/>
            <a:ext cx="863600" cy="792163"/>
          </a:xfrm>
          <a:prstGeom prst="wedgeEllipseCallout">
            <a:avLst>
              <a:gd name="adj1" fmla="val -12282"/>
              <a:gd name="adj2" fmla="val 78991"/>
            </a:avLst>
          </a:prstGeom>
          <a:noFill/>
          <a:ln w="38100" algn="ctr">
            <a:solidFill>
              <a:srgbClr val="AC75D5"/>
            </a:solidFill>
            <a:round/>
            <a:headEnd/>
            <a:tailEnd/>
          </a:ln>
        </p:spPr>
        <p:txBody>
          <a:bodyPr/>
          <a:lstStyle/>
          <a:p>
            <a:pPr eaLnBrk="0" hangingPunct="0"/>
            <a:endParaRPr kumimoji="0" lang="ja-JP" altLang="en-US">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テキスト ボックス 7"/>
          <p:cNvSpPr txBox="1">
            <a:spLocks noChangeArrowheads="1"/>
          </p:cNvSpPr>
          <p:nvPr/>
        </p:nvSpPr>
        <p:spPr bwMode="auto">
          <a:xfrm>
            <a:off x="6156325" y="2420938"/>
            <a:ext cx="2987675" cy="369887"/>
          </a:xfrm>
          <a:prstGeom prst="rect">
            <a:avLst/>
          </a:prstGeom>
          <a:noFill/>
          <a:ln w="9525">
            <a:noFill/>
            <a:miter lim="800000"/>
            <a:headEnd/>
            <a:tailEnd/>
          </a:ln>
        </p:spPr>
        <p:txBody>
          <a:bodyPr>
            <a:spAutoFit/>
          </a:bodyPr>
          <a:lstStyle/>
          <a:p>
            <a:endParaRPr lang="ja-JP" altLang="en-US"/>
          </a:p>
        </p:txBody>
      </p:sp>
      <p:sp>
        <p:nvSpPr>
          <p:cNvPr id="22531" name="テキスト ボックス 8"/>
          <p:cNvSpPr txBox="1">
            <a:spLocks noChangeArrowheads="1"/>
          </p:cNvSpPr>
          <p:nvPr/>
        </p:nvSpPr>
        <p:spPr bwMode="auto">
          <a:xfrm>
            <a:off x="6589713" y="2349500"/>
            <a:ext cx="2374900" cy="1938338"/>
          </a:xfrm>
          <a:prstGeom prst="rect">
            <a:avLst/>
          </a:prstGeom>
          <a:noFill/>
          <a:ln w="9525">
            <a:noFill/>
            <a:miter lim="800000"/>
            <a:headEnd/>
            <a:tailEnd/>
          </a:ln>
        </p:spPr>
        <p:txBody>
          <a:bodyPr>
            <a:spAutoFit/>
          </a:bodyPr>
          <a:lstStyle/>
          <a:p>
            <a:r>
              <a:rPr lang="en-US" altLang="ja-JP" sz="2000"/>
              <a:t>High Gain </a:t>
            </a:r>
            <a:r>
              <a:rPr lang="ja-JP" altLang="en-US" sz="2000"/>
              <a:t>が</a:t>
            </a:r>
            <a:r>
              <a:rPr lang="en-US" altLang="ja-JP" sz="2000"/>
              <a:t>2mA</a:t>
            </a:r>
            <a:r>
              <a:rPr lang="ja-JP" altLang="en-US" sz="2000"/>
              <a:t>位で線形性が崩れている。</a:t>
            </a:r>
            <a:endParaRPr lang="en-US" altLang="ja-JP" sz="2000"/>
          </a:p>
          <a:p>
            <a:r>
              <a:rPr lang="en-US" altLang="ja-JP" sz="2000"/>
              <a:t>Low Gain </a:t>
            </a:r>
            <a:r>
              <a:rPr lang="ja-JP" altLang="en-US" sz="2000"/>
              <a:t>は</a:t>
            </a:r>
            <a:r>
              <a:rPr lang="en-US" altLang="ja-JP" sz="2000"/>
              <a:t>15mA</a:t>
            </a:r>
            <a:r>
              <a:rPr lang="ja-JP" altLang="en-US" sz="2000"/>
              <a:t>位で線形性が崩れている。</a:t>
            </a:r>
            <a:endParaRPr lang="en-US" altLang="ja-JP" sz="2000"/>
          </a:p>
        </p:txBody>
      </p:sp>
      <p:graphicFrame>
        <p:nvGraphicFramePr>
          <p:cNvPr id="7" name="グラフ 6"/>
          <p:cNvGraphicFramePr>
            <a:graphicFrameLocks/>
          </p:cNvGraphicFramePr>
          <p:nvPr/>
        </p:nvGraphicFramePr>
        <p:xfrm>
          <a:off x="323528" y="1628800"/>
          <a:ext cx="6120680" cy="5013176"/>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テキスト ボックス 4"/>
          <p:cNvSpPr txBox="1">
            <a:spLocks noChangeArrowheads="1"/>
          </p:cNvSpPr>
          <p:nvPr/>
        </p:nvSpPr>
        <p:spPr bwMode="auto">
          <a:xfrm>
            <a:off x="539750" y="1052513"/>
            <a:ext cx="1871663" cy="523875"/>
          </a:xfrm>
          <a:prstGeom prst="rect">
            <a:avLst/>
          </a:prstGeom>
          <a:noFill/>
          <a:ln w="9525">
            <a:noFill/>
            <a:miter lim="800000"/>
            <a:headEnd/>
            <a:tailEnd/>
          </a:ln>
        </p:spPr>
        <p:txBody>
          <a:bodyPr>
            <a:spAutoFit/>
          </a:bodyPr>
          <a:lstStyle/>
          <a:p>
            <a:r>
              <a:rPr lang="ja-JP" altLang="en-US" sz="2800"/>
              <a:t>測定結果</a:t>
            </a:r>
            <a:endParaRPr lang="en-US" altLang="ja-JP" sz="2800"/>
          </a:p>
        </p:txBody>
      </p:sp>
      <p:sp>
        <p:nvSpPr>
          <p:cNvPr id="9" name="タイトル 1"/>
          <p:cNvSpPr>
            <a:spLocks noGrp="1"/>
          </p:cNvSpPr>
          <p:nvPr>
            <p:ph type="title"/>
          </p:nvPr>
        </p:nvSpPr>
        <p:spPr>
          <a:xfrm>
            <a:off x="457200" y="44450"/>
            <a:ext cx="8229600" cy="919163"/>
          </a:xfrm>
        </p:spPr>
        <p:txBody>
          <a:bodyPr/>
          <a:lstStyle/>
          <a:p>
            <a:pPr eaLnBrk="1" hangingPunct="1">
              <a:defRPr/>
            </a:pPr>
            <a:r>
              <a:rPr lang="en-US" altLang="ja-JP" sz="4000" dirty="0" smtClean="0">
                <a:solidFill>
                  <a:schemeClr val="tx1"/>
                </a:solidFill>
                <a:ea typeface="ＭＳ Ｐゴシック" pitchFamily="50" charset="-128"/>
              </a:rPr>
              <a:t>PACTAv1.1 </a:t>
            </a:r>
            <a:r>
              <a:rPr lang="ja-JP" altLang="en-US" sz="4000" dirty="0" smtClean="0">
                <a:solidFill>
                  <a:schemeClr val="tx1"/>
                </a:solidFill>
                <a:ea typeface="ＭＳ Ｐゴシック" pitchFamily="50" charset="-128"/>
              </a:rPr>
              <a:t>と</a:t>
            </a:r>
            <a:r>
              <a:rPr lang="en-US" altLang="ja-JP" sz="4000" dirty="0" smtClean="0">
                <a:solidFill>
                  <a:schemeClr val="tx1"/>
                </a:solidFill>
                <a:ea typeface="ＭＳ Ｐゴシック" pitchFamily="50" charset="-128"/>
              </a:rPr>
              <a:t>PACTAv1.2 </a:t>
            </a:r>
            <a:r>
              <a:rPr lang="ja-JP" altLang="en-US" sz="4000" dirty="0" smtClean="0">
                <a:solidFill>
                  <a:schemeClr val="tx1"/>
                </a:solidFill>
                <a:ea typeface="ＭＳ Ｐゴシック" pitchFamily="50" charset="-128"/>
              </a:rPr>
              <a:t>の比較</a:t>
            </a:r>
          </a:p>
        </p:txBody>
      </p:sp>
      <p:sp>
        <p:nvSpPr>
          <p:cNvPr id="8" name="スライド番号プレースホルダ 7"/>
          <p:cNvSpPr>
            <a:spLocks noGrp="1"/>
          </p:cNvSpPr>
          <p:nvPr>
            <p:ph type="sldNum" sz="quarter" idx="12"/>
          </p:nvPr>
        </p:nvSpPr>
        <p:spPr>
          <a:xfrm>
            <a:off x="6615113" y="6356350"/>
            <a:ext cx="2133600" cy="457200"/>
          </a:xfrm>
        </p:spPr>
        <p:txBody>
          <a:bodyPr/>
          <a:lstStyle/>
          <a:p>
            <a:pPr>
              <a:defRPr/>
            </a:pPr>
            <a:fld id="{17B1F320-B9E6-4F21-B040-AFE870DCB3A6}" type="slidenum">
              <a:rPr lang="ja-JP" altLang="en-US" smtClean="0"/>
              <a:pPr>
                <a:defRPr/>
              </a:pPr>
              <a:t>20</a:t>
            </a:fld>
            <a:endParaRPr lang="ja-JP"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09575" y="1125538"/>
            <a:ext cx="8339138" cy="5256212"/>
          </a:xfrm>
          <a:prstGeom prst="rect">
            <a:avLst/>
          </a:prstGeom>
          <a:noFill/>
          <a:ln w="9525">
            <a:noFill/>
            <a:miter lim="800000"/>
            <a:headEnd/>
            <a:tailEnd/>
          </a:ln>
        </p:spPr>
      </p:pic>
      <p:sp>
        <p:nvSpPr>
          <p:cNvPr id="23555" name="タイトル 1"/>
          <p:cNvSpPr>
            <a:spLocks noGrp="1"/>
          </p:cNvSpPr>
          <p:nvPr>
            <p:ph type="title"/>
          </p:nvPr>
        </p:nvSpPr>
        <p:spPr>
          <a:xfrm>
            <a:off x="457200" y="44450"/>
            <a:ext cx="8229600" cy="919163"/>
          </a:xfrm>
        </p:spPr>
        <p:txBody>
          <a:bodyPr/>
          <a:lstStyle/>
          <a:p>
            <a:pPr eaLnBrk="1" hangingPunct="1">
              <a:defRPr/>
            </a:pPr>
            <a:r>
              <a:rPr lang="en-US" altLang="ja-JP" sz="4000" dirty="0" smtClean="0">
                <a:solidFill>
                  <a:schemeClr val="tx1"/>
                </a:solidFill>
                <a:ea typeface="ＭＳ Ｐゴシック" pitchFamily="50" charset="-128"/>
              </a:rPr>
              <a:t>PACTAv1.1 </a:t>
            </a:r>
            <a:r>
              <a:rPr lang="ja-JP" altLang="en-US" sz="4000" dirty="0" smtClean="0">
                <a:solidFill>
                  <a:schemeClr val="tx1"/>
                </a:solidFill>
                <a:ea typeface="ＭＳ Ｐゴシック" pitchFamily="50" charset="-128"/>
              </a:rPr>
              <a:t>と</a:t>
            </a:r>
            <a:r>
              <a:rPr lang="en-US" altLang="ja-JP" sz="4000" dirty="0" smtClean="0">
                <a:solidFill>
                  <a:schemeClr val="tx1"/>
                </a:solidFill>
                <a:ea typeface="ＭＳ Ｐゴシック" pitchFamily="50" charset="-128"/>
              </a:rPr>
              <a:t>PACTAv1.2 </a:t>
            </a:r>
            <a:r>
              <a:rPr lang="ja-JP" altLang="en-US" sz="4000" dirty="0" smtClean="0">
                <a:solidFill>
                  <a:schemeClr val="tx1"/>
                </a:solidFill>
                <a:ea typeface="ＭＳ Ｐゴシック" pitchFamily="50" charset="-128"/>
              </a:rPr>
              <a:t>の比較</a:t>
            </a:r>
          </a:p>
        </p:txBody>
      </p:sp>
      <p:cxnSp>
        <p:nvCxnSpPr>
          <p:cNvPr id="6" name="直線コネクタ 5"/>
          <p:cNvCxnSpPr/>
          <p:nvPr/>
        </p:nvCxnSpPr>
        <p:spPr>
          <a:xfrm>
            <a:off x="1476375" y="2349500"/>
            <a:ext cx="6911975"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直線コネクタ 10"/>
          <p:cNvSpPr/>
          <p:nvPr/>
        </p:nvSpPr>
        <p:spPr>
          <a:xfrm>
            <a:off x="6300788" y="1844675"/>
            <a:ext cx="0" cy="3673475"/>
          </a:xfrm>
          <a:prstGeom prst="line">
            <a:avLst/>
          </a:prstGeom>
          <a:ln w="25400">
            <a:solidFill>
              <a:srgbClr val="9966FF"/>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p>
        </p:txBody>
      </p:sp>
      <p:sp>
        <p:nvSpPr>
          <p:cNvPr id="12" name="直線コネクタ 11"/>
          <p:cNvSpPr/>
          <p:nvPr/>
        </p:nvSpPr>
        <p:spPr>
          <a:xfrm>
            <a:off x="2124075" y="1844675"/>
            <a:ext cx="0" cy="3673475"/>
          </a:xfrm>
          <a:prstGeom prst="line">
            <a:avLst/>
          </a:prstGeom>
          <a:ln w="25400">
            <a:solidFill>
              <a:srgbClr val="9966FF"/>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p>
        </p:txBody>
      </p:sp>
      <p:sp>
        <p:nvSpPr>
          <p:cNvPr id="23559" name="テキスト ボックス 12"/>
          <p:cNvSpPr txBox="1">
            <a:spLocks noChangeArrowheads="1"/>
          </p:cNvSpPr>
          <p:nvPr/>
        </p:nvSpPr>
        <p:spPr bwMode="auto">
          <a:xfrm>
            <a:off x="5651500" y="1660525"/>
            <a:ext cx="1081088" cy="400050"/>
          </a:xfrm>
          <a:prstGeom prst="rect">
            <a:avLst/>
          </a:prstGeom>
          <a:solidFill>
            <a:schemeClr val="tx1">
              <a:alpha val="79999"/>
            </a:schemeClr>
          </a:solidFill>
          <a:ln w="9525">
            <a:noFill/>
            <a:miter lim="800000"/>
            <a:headEnd/>
            <a:tailEnd/>
          </a:ln>
        </p:spPr>
        <p:txBody>
          <a:bodyPr>
            <a:spAutoFit/>
          </a:bodyPr>
          <a:lstStyle/>
          <a:p>
            <a:r>
              <a:rPr lang="en-US" altLang="ja-JP" sz="2000">
                <a:solidFill>
                  <a:srgbClr val="9966FF"/>
                </a:solidFill>
              </a:rPr>
              <a:t>1 KP.E.</a:t>
            </a:r>
            <a:endParaRPr lang="ja-JP" altLang="en-US" sz="2000">
              <a:solidFill>
                <a:srgbClr val="9966FF"/>
              </a:solidFill>
            </a:endParaRPr>
          </a:p>
        </p:txBody>
      </p:sp>
      <p:sp>
        <p:nvSpPr>
          <p:cNvPr id="23560" name="テキスト ボックス 13"/>
          <p:cNvSpPr txBox="1">
            <a:spLocks noChangeArrowheads="1"/>
          </p:cNvSpPr>
          <p:nvPr/>
        </p:nvSpPr>
        <p:spPr bwMode="auto">
          <a:xfrm>
            <a:off x="6948488" y="1660525"/>
            <a:ext cx="1079500" cy="400050"/>
          </a:xfrm>
          <a:prstGeom prst="rect">
            <a:avLst/>
          </a:prstGeom>
          <a:solidFill>
            <a:schemeClr val="tx1">
              <a:alpha val="79999"/>
            </a:schemeClr>
          </a:solidFill>
          <a:ln w="9525">
            <a:noFill/>
            <a:miter lim="800000"/>
            <a:headEnd/>
            <a:tailEnd/>
          </a:ln>
        </p:spPr>
        <p:txBody>
          <a:bodyPr>
            <a:spAutoFit/>
          </a:bodyPr>
          <a:lstStyle/>
          <a:p>
            <a:r>
              <a:rPr lang="en-US" altLang="ja-JP" sz="2000">
                <a:solidFill>
                  <a:srgbClr val="9966FF"/>
                </a:solidFill>
              </a:rPr>
              <a:t>3 KP.E.</a:t>
            </a:r>
            <a:endParaRPr lang="ja-JP" altLang="en-US" sz="2000">
              <a:solidFill>
                <a:srgbClr val="9966FF"/>
              </a:solidFill>
            </a:endParaRPr>
          </a:p>
        </p:txBody>
      </p:sp>
      <p:sp>
        <p:nvSpPr>
          <p:cNvPr id="23561" name="テキスト ボックス 14"/>
          <p:cNvSpPr txBox="1">
            <a:spLocks noChangeArrowheads="1"/>
          </p:cNvSpPr>
          <p:nvPr/>
        </p:nvSpPr>
        <p:spPr bwMode="auto">
          <a:xfrm>
            <a:off x="2195513" y="1660525"/>
            <a:ext cx="1008062" cy="400050"/>
          </a:xfrm>
          <a:prstGeom prst="rect">
            <a:avLst/>
          </a:prstGeom>
          <a:solidFill>
            <a:schemeClr val="tx1">
              <a:alpha val="79999"/>
            </a:schemeClr>
          </a:solidFill>
          <a:ln w="9525">
            <a:noFill/>
            <a:miter lim="800000"/>
            <a:headEnd/>
            <a:tailEnd/>
          </a:ln>
        </p:spPr>
        <p:txBody>
          <a:bodyPr>
            <a:spAutoFit/>
          </a:bodyPr>
          <a:lstStyle/>
          <a:p>
            <a:r>
              <a:rPr lang="en-US" altLang="ja-JP" sz="2000">
                <a:solidFill>
                  <a:srgbClr val="9966FF"/>
                </a:solidFill>
              </a:rPr>
              <a:t>1 P.E.</a:t>
            </a:r>
            <a:endParaRPr lang="ja-JP" altLang="en-US" sz="2000">
              <a:solidFill>
                <a:srgbClr val="9966FF"/>
              </a:solidFill>
            </a:endParaRPr>
          </a:p>
        </p:txBody>
      </p:sp>
      <p:sp>
        <p:nvSpPr>
          <p:cNvPr id="13" name="スライド番号プレースホルダ 12"/>
          <p:cNvSpPr>
            <a:spLocks noGrp="1"/>
          </p:cNvSpPr>
          <p:nvPr>
            <p:ph type="sldNum" sz="quarter" idx="12"/>
          </p:nvPr>
        </p:nvSpPr>
        <p:spPr>
          <a:xfrm>
            <a:off x="6615113" y="6356350"/>
            <a:ext cx="2133600" cy="457200"/>
          </a:xfrm>
        </p:spPr>
        <p:txBody>
          <a:bodyPr/>
          <a:lstStyle/>
          <a:p>
            <a:pPr>
              <a:defRPr/>
            </a:pPr>
            <a:fld id="{5D137AF2-BC1C-4E32-BD50-4190B03DF100}" type="slidenum">
              <a:rPr lang="ja-JP" altLang="en-US" smtClean="0"/>
              <a:pPr>
                <a:defRPr/>
              </a:pPr>
              <a:t>21</a:t>
            </a:fld>
            <a:endParaRPr lang="ja-JP" altLang="en-US" dirty="0"/>
          </a:p>
        </p:txBody>
      </p:sp>
      <p:sp>
        <p:nvSpPr>
          <p:cNvPr id="23563" name="テキスト ボックス 7"/>
          <p:cNvSpPr txBox="1">
            <a:spLocks noChangeArrowheads="1"/>
          </p:cNvSpPr>
          <p:nvPr/>
        </p:nvSpPr>
        <p:spPr bwMode="auto">
          <a:xfrm>
            <a:off x="7380288" y="2495550"/>
            <a:ext cx="1152525" cy="646113"/>
          </a:xfrm>
          <a:prstGeom prst="rect">
            <a:avLst/>
          </a:prstGeom>
          <a:solidFill>
            <a:schemeClr val="tx1">
              <a:alpha val="79999"/>
            </a:schemeClr>
          </a:solidFill>
          <a:ln w="9525">
            <a:noFill/>
            <a:miter lim="800000"/>
            <a:headEnd/>
            <a:tailEnd/>
          </a:ln>
        </p:spPr>
        <p:txBody>
          <a:bodyPr>
            <a:spAutoFit/>
          </a:bodyPr>
          <a:lstStyle/>
          <a:p>
            <a:r>
              <a:rPr lang="en-US" altLang="ja-JP">
                <a:solidFill>
                  <a:srgbClr val="C00000"/>
                </a:solidFill>
              </a:rPr>
              <a:t>DRS4</a:t>
            </a:r>
          </a:p>
          <a:p>
            <a:r>
              <a:rPr lang="ja-JP" altLang="en-US">
                <a:solidFill>
                  <a:srgbClr val="C00000"/>
                </a:solidFill>
              </a:rPr>
              <a:t>入力上限</a:t>
            </a:r>
          </a:p>
        </p:txBody>
      </p:sp>
      <p:sp>
        <p:nvSpPr>
          <p:cNvPr id="14" name="直線コネクタ 13"/>
          <p:cNvSpPr/>
          <p:nvPr/>
        </p:nvSpPr>
        <p:spPr>
          <a:xfrm>
            <a:off x="6875463" y="1844675"/>
            <a:ext cx="0" cy="3673475"/>
          </a:xfrm>
          <a:prstGeom prst="line">
            <a:avLst/>
          </a:prstGeom>
          <a:ln w="25400">
            <a:solidFill>
              <a:srgbClr val="9966FF"/>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457200" y="44450"/>
            <a:ext cx="8218488" cy="706438"/>
          </a:xfrm>
        </p:spPr>
        <p:txBody>
          <a:bodyPr/>
          <a:lstStyle/>
          <a:p>
            <a:pPr eaLnBrk="1" hangingPunct="1">
              <a:defRPr/>
            </a:pPr>
            <a:r>
              <a:rPr lang="en-US" altLang="ja-JP" sz="4000" dirty="0" smtClean="0">
                <a:solidFill>
                  <a:schemeClr val="tx1"/>
                </a:solidFill>
                <a:ea typeface="ＭＳ Ｐゴシック" pitchFamily="50" charset="-128"/>
              </a:rPr>
              <a:t>Slow Control </a:t>
            </a:r>
            <a:r>
              <a:rPr lang="en-US" altLang="ja-JP" dirty="0" smtClean="0">
                <a:solidFill>
                  <a:schemeClr val="tx1"/>
                </a:solidFill>
                <a:ea typeface="ＭＳ Ｐゴシック" pitchFamily="50" charset="-128"/>
              </a:rPr>
              <a:t>Board</a:t>
            </a:r>
            <a:endParaRPr lang="ja-JP" altLang="en-US" dirty="0" smtClean="0">
              <a:solidFill>
                <a:schemeClr val="tx1"/>
              </a:solidFill>
              <a:ea typeface="ＭＳ Ｐゴシック" pitchFamily="50" charset="-128"/>
            </a:endParaRPr>
          </a:p>
        </p:txBody>
      </p:sp>
      <p:sp>
        <p:nvSpPr>
          <p:cNvPr id="24579" name="コンテンツ プレースホルダ 1"/>
          <p:cNvSpPr>
            <a:spLocks noGrp="1"/>
          </p:cNvSpPr>
          <p:nvPr>
            <p:ph idx="1"/>
          </p:nvPr>
        </p:nvSpPr>
        <p:spPr>
          <a:xfrm>
            <a:off x="539750" y="4508500"/>
            <a:ext cx="5472113" cy="1873250"/>
          </a:xfrm>
        </p:spPr>
        <p:txBody>
          <a:bodyPr/>
          <a:lstStyle/>
          <a:p>
            <a:pPr eaLnBrk="1" hangingPunct="1">
              <a:buFont typeface="Wingdings 3" pitchFamily="18" charset="2"/>
              <a:buNone/>
            </a:pPr>
            <a:r>
              <a:rPr lang="ja-JP" altLang="en-US" sz="2800" smtClean="0">
                <a:effectLst/>
                <a:latin typeface="ＭＳ Ｐゴシック" pitchFamily="50" charset="-128"/>
                <a:ea typeface="ＭＳ Ｐゴシック" pitchFamily="50" charset="-128"/>
              </a:rPr>
              <a:t>役割</a:t>
            </a:r>
            <a:endParaRPr lang="en-US" altLang="ja-JP" sz="2800" smtClean="0">
              <a:effectLst/>
              <a:latin typeface="ＭＳ Ｐゴシック" pitchFamily="50" charset="-128"/>
              <a:ea typeface="ＭＳ Ｐゴシック" pitchFamily="50" charset="-128"/>
            </a:endParaRPr>
          </a:p>
          <a:p>
            <a:pPr eaLnBrk="1" hangingPunct="1">
              <a:buClr>
                <a:schemeClr val="accent1"/>
              </a:buClr>
              <a:buSzPct val="100000"/>
              <a:buFont typeface="Wingdings" pitchFamily="2" charset="2"/>
              <a:buChar char="Ø"/>
            </a:pPr>
            <a:r>
              <a:rPr lang="en-US" altLang="ja-JP" sz="2000" smtClean="0">
                <a:effectLst/>
                <a:latin typeface="Arial" charset="0"/>
                <a:ea typeface="ＭＳ Ｐゴシック" pitchFamily="50" charset="-128"/>
                <a:cs typeface="Arial" charset="0"/>
              </a:rPr>
              <a:t>PMT</a:t>
            </a:r>
            <a:r>
              <a:rPr lang="ja-JP" altLang="en-US" sz="2000" smtClean="0">
                <a:effectLst/>
                <a:latin typeface="ＭＳ Ｐゴシック" pitchFamily="50" charset="-128"/>
                <a:ea typeface="ＭＳ Ｐゴシック" pitchFamily="50" charset="-128"/>
              </a:rPr>
              <a:t>やプリアンプや</a:t>
            </a:r>
            <a:r>
              <a:rPr lang="en-US" altLang="ja-JP" sz="2000" smtClean="0">
                <a:effectLst/>
                <a:latin typeface="Arial" charset="0"/>
                <a:ea typeface="ＭＳ Ｐゴシック" pitchFamily="50" charset="-128"/>
              </a:rPr>
              <a:t>CW-HV</a:t>
            </a:r>
            <a:r>
              <a:rPr lang="ja-JP" altLang="en-US" sz="2000" smtClean="0">
                <a:effectLst/>
                <a:latin typeface="ＭＳ Ｐゴシック" pitchFamily="50" charset="-128"/>
                <a:ea typeface="ＭＳ Ｐゴシック" pitchFamily="50" charset="-128"/>
              </a:rPr>
              <a:t>等が正常に</a:t>
            </a:r>
            <a:endParaRPr lang="en-US" altLang="ja-JP" sz="2000" smtClean="0">
              <a:effectLst/>
              <a:latin typeface="ＭＳ Ｐゴシック" pitchFamily="50" charset="-128"/>
              <a:ea typeface="ＭＳ Ｐゴシック" pitchFamily="50" charset="-128"/>
            </a:endParaRPr>
          </a:p>
          <a:p>
            <a:pPr eaLnBrk="1" hangingPunct="1">
              <a:buClr>
                <a:schemeClr val="accent1"/>
              </a:buClr>
              <a:buSzPct val="100000"/>
              <a:buFont typeface="Wingdings" pitchFamily="2" charset="2"/>
              <a:buNone/>
            </a:pPr>
            <a:r>
              <a:rPr lang="ja-JP" altLang="en-US" sz="2000" smtClean="0">
                <a:effectLst/>
                <a:latin typeface="ＭＳ Ｐゴシック" pitchFamily="50" charset="-128"/>
                <a:ea typeface="ＭＳ Ｐゴシック" pitchFamily="50" charset="-128"/>
              </a:rPr>
              <a:t>　　作動しているかの確認や、コントロールを行う</a:t>
            </a:r>
            <a:endParaRPr lang="en-US" altLang="ja-JP" sz="2000" smtClean="0">
              <a:effectLst/>
              <a:latin typeface="ＭＳ Ｐゴシック" pitchFamily="50" charset="-128"/>
              <a:ea typeface="ＭＳ Ｐゴシック" pitchFamily="50" charset="-128"/>
            </a:endParaRPr>
          </a:p>
          <a:p>
            <a:pPr eaLnBrk="1" hangingPunct="1">
              <a:buFont typeface="Wingdings 3" pitchFamily="18" charset="2"/>
              <a:buNone/>
            </a:pPr>
            <a:r>
              <a:rPr lang="ja-JP" altLang="en-US" sz="2000" smtClean="0">
                <a:effectLst/>
                <a:ea typeface="ＭＳ Ｐゴシック" pitchFamily="50" charset="-128"/>
              </a:rPr>
              <a:t>　　</a:t>
            </a:r>
            <a:r>
              <a:rPr lang="ja-JP" altLang="en-US" sz="2000" smtClean="0">
                <a:effectLst/>
                <a:latin typeface="Arial" charset="0"/>
                <a:ea typeface="ＭＳ Ｐゴシック" pitchFamily="50" charset="-128"/>
              </a:rPr>
              <a:t>（</a:t>
            </a:r>
            <a:r>
              <a:rPr lang="en-US" altLang="ja-JP" sz="2000" smtClean="0">
                <a:effectLst/>
                <a:latin typeface="Arial" charset="0"/>
                <a:ea typeface="ＭＳ Ｐゴシック" pitchFamily="50" charset="-128"/>
              </a:rPr>
              <a:t>CW-HV</a:t>
            </a:r>
            <a:r>
              <a:rPr lang="ja-JP" altLang="en-US" sz="2000" smtClean="0">
                <a:effectLst/>
                <a:latin typeface="ＭＳ Ｐゴシック" pitchFamily="50" charset="-128"/>
                <a:ea typeface="ＭＳ Ｐゴシック" pitchFamily="50" charset="-128"/>
              </a:rPr>
              <a:t>の</a:t>
            </a:r>
            <a:r>
              <a:rPr lang="en-US" altLang="ja-JP" sz="2000" smtClean="0">
                <a:effectLst/>
                <a:latin typeface="Arial" charset="0"/>
                <a:ea typeface="ＭＳ Ｐゴシック" pitchFamily="50" charset="-128"/>
              </a:rPr>
              <a:t>ON/OFF</a:t>
            </a:r>
            <a:r>
              <a:rPr lang="ja-JP" altLang="en-US" sz="2000" smtClean="0">
                <a:effectLst/>
                <a:latin typeface="ＭＳ Ｐゴシック" pitchFamily="50" charset="-128"/>
                <a:ea typeface="ＭＳ Ｐゴシック" pitchFamily="50" charset="-128"/>
              </a:rPr>
              <a:t>制御、電圧設定、</a:t>
            </a:r>
            <a:endParaRPr lang="en-US" altLang="ja-JP" sz="2000" smtClean="0">
              <a:effectLst/>
              <a:latin typeface="ＭＳ Ｐゴシック" pitchFamily="50" charset="-128"/>
              <a:ea typeface="ＭＳ Ｐゴシック" pitchFamily="50" charset="-128"/>
            </a:endParaRPr>
          </a:p>
          <a:p>
            <a:pPr eaLnBrk="1" hangingPunct="1">
              <a:buFont typeface="Wingdings 3" pitchFamily="18" charset="2"/>
              <a:buNone/>
            </a:pPr>
            <a:r>
              <a:rPr lang="ja-JP" altLang="en-US" sz="2000" smtClean="0">
                <a:effectLst/>
                <a:latin typeface="ＭＳ Ｐゴシック" pitchFamily="50" charset="-128"/>
                <a:ea typeface="ＭＳ Ｐゴシック" pitchFamily="50" charset="-128"/>
              </a:rPr>
              <a:t>　　　電圧・電流モニター</a:t>
            </a:r>
            <a:r>
              <a:rPr lang="ja-JP" altLang="en-US" sz="2000" smtClean="0">
                <a:effectLst/>
                <a:latin typeface="Arial" charset="0"/>
                <a:ea typeface="ＭＳ Ｐゴシック" pitchFamily="50" charset="-128"/>
              </a:rPr>
              <a:t>）</a:t>
            </a:r>
          </a:p>
        </p:txBody>
      </p:sp>
      <p:grpSp>
        <p:nvGrpSpPr>
          <p:cNvPr id="24580" name="グループ化 7"/>
          <p:cNvGrpSpPr>
            <a:grpSpLocks/>
          </p:cNvGrpSpPr>
          <p:nvPr/>
        </p:nvGrpSpPr>
        <p:grpSpPr bwMode="auto">
          <a:xfrm>
            <a:off x="468313" y="981075"/>
            <a:ext cx="2808287" cy="3525838"/>
            <a:chOff x="107950" y="574950"/>
            <a:chExt cx="3463925" cy="4275798"/>
          </a:xfrm>
        </p:grpSpPr>
        <p:cxnSp>
          <p:nvCxnSpPr>
            <p:cNvPr id="9" name="直線矢印コネクタ 8"/>
            <p:cNvCxnSpPr/>
            <p:nvPr/>
          </p:nvCxnSpPr>
          <p:spPr>
            <a:xfrm rot="10800000">
              <a:off x="252851" y="4436836"/>
              <a:ext cx="3168249" cy="1926"/>
            </a:xfrm>
            <a:prstGeom prst="straightConnector1">
              <a:avLst/>
            </a:prstGeom>
            <a:ln w="25400">
              <a:solidFill>
                <a:srgbClr val="EB353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594" name="テキスト ボックス 12"/>
            <p:cNvSpPr txBox="1">
              <a:spLocks noChangeArrowheads="1"/>
            </p:cNvSpPr>
            <p:nvPr/>
          </p:nvSpPr>
          <p:spPr bwMode="auto">
            <a:xfrm>
              <a:off x="1387476" y="4365624"/>
              <a:ext cx="1087883" cy="485124"/>
            </a:xfrm>
            <a:prstGeom prst="rect">
              <a:avLst/>
            </a:prstGeom>
            <a:noFill/>
            <a:ln w="9525">
              <a:noFill/>
              <a:miter lim="800000"/>
              <a:headEnd/>
              <a:tailEnd/>
            </a:ln>
          </p:spPr>
          <p:txBody>
            <a:bodyPr wrap="none">
              <a:spAutoFit/>
            </a:bodyPr>
            <a:lstStyle/>
            <a:p>
              <a:r>
                <a:rPr lang="en-US" altLang="ja-JP" sz="2000">
                  <a:solidFill>
                    <a:srgbClr val="EB3531"/>
                  </a:solidFill>
                </a:rPr>
                <a:t>14 cm</a:t>
              </a:r>
              <a:endParaRPr lang="ja-JP" altLang="en-US" sz="2000">
                <a:solidFill>
                  <a:srgbClr val="EB3531"/>
                </a:solidFill>
              </a:endParaRPr>
            </a:p>
          </p:txBody>
        </p:sp>
        <p:grpSp>
          <p:nvGrpSpPr>
            <p:cNvPr id="24595" name="グループ化 18"/>
            <p:cNvGrpSpPr>
              <a:grpSpLocks/>
            </p:cNvGrpSpPr>
            <p:nvPr/>
          </p:nvGrpSpPr>
          <p:grpSpPr bwMode="auto">
            <a:xfrm>
              <a:off x="107950" y="574950"/>
              <a:ext cx="3463925" cy="3717650"/>
              <a:chOff x="107950" y="574950"/>
              <a:chExt cx="3463925" cy="3717650"/>
            </a:xfrm>
          </p:grpSpPr>
          <p:sp>
            <p:nvSpPr>
              <p:cNvPr id="24596" name="テキスト ボックス 5"/>
              <p:cNvSpPr txBox="1">
                <a:spLocks noChangeArrowheads="1"/>
              </p:cNvSpPr>
              <p:nvPr/>
            </p:nvSpPr>
            <p:spPr bwMode="auto">
              <a:xfrm>
                <a:off x="971550" y="574950"/>
                <a:ext cx="1839474" cy="485124"/>
              </a:xfrm>
              <a:prstGeom prst="rect">
                <a:avLst/>
              </a:prstGeom>
              <a:noFill/>
              <a:ln w="9525">
                <a:noFill/>
                <a:miter lim="800000"/>
                <a:headEnd/>
                <a:tailEnd/>
              </a:ln>
            </p:spPr>
            <p:txBody>
              <a:bodyPr wrap="none">
                <a:spAutoFit/>
              </a:bodyPr>
              <a:lstStyle/>
              <a:p>
                <a:r>
                  <a:rPr lang="en-US" altLang="ja-JP" sz="2000"/>
                  <a:t>7-PMT side</a:t>
                </a:r>
                <a:endParaRPr lang="ja-JP" altLang="en-US" sz="2000"/>
              </a:p>
            </p:txBody>
          </p:sp>
          <p:pic>
            <p:nvPicPr>
              <p:cNvPr id="24597" name="Picture 18" descr="C:\Users\kubo\Documents\CTA\回路\写真\SCB\DSC_0095.JPG"/>
              <p:cNvPicPr>
                <a:picLocks noChangeAspect="1" noChangeArrowheads="1"/>
              </p:cNvPicPr>
              <p:nvPr/>
            </p:nvPicPr>
            <p:blipFill>
              <a:blip r:embed="rId3" cstate="print"/>
              <a:srcRect/>
              <a:stretch>
                <a:fillRect/>
              </a:stretch>
            </p:blipFill>
            <p:spPr bwMode="auto">
              <a:xfrm>
                <a:off x="107950" y="1125538"/>
                <a:ext cx="3463925" cy="3167062"/>
              </a:xfrm>
              <a:prstGeom prst="rect">
                <a:avLst/>
              </a:prstGeom>
              <a:noFill/>
              <a:ln w="9525">
                <a:noFill/>
                <a:miter lim="800000"/>
                <a:headEnd/>
                <a:tailEnd/>
              </a:ln>
            </p:spPr>
          </p:pic>
        </p:grpSp>
      </p:grpSp>
      <p:grpSp>
        <p:nvGrpSpPr>
          <p:cNvPr id="24581" name="グループ化 19"/>
          <p:cNvGrpSpPr>
            <a:grpSpLocks/>
          </p:cNvGrpSpPr>
          <p:nvPr/>
        </p:nvGrpSpPr>
        <p:grpSpPr bwMode="auto">
          <a:xfrm>
            <a:off x="3708400" y="981075"/>
            <a:ext cx="5435600" cy="3095625"/>
            <a:chOff x="3852863" y="575808"/>
            <a:chExt cx="7007513" cy="3716792"/>
          </a:xfrm>
        </p:grpSpPr>
        <p:pic>
          <p:nvPicPr>
            <p:cNvPr id="24584" name="Picture 17" descr="C:\Users\kubo\Documents\CTA\回路\写真\SCB\DSC_0089.JPG"/>
            <p:cNvPicPr>
              <a:picLocks noChangeAspect="1" noChangeArrowheads="1"/>
            </p:cNvPicPr>
            <p:nvPr/>
          </p:nvPicPr>
          <p:blipFill>
            <a:blip r:embed="rId4" cstate="print"/>
            <a:srcRect/>
            <a:stretch>
              <a:fillRect/>
            </a:stretch>
          </p:blipFill>
          <p:spPr bwMode="auto">
            <a:xfrm>
              <a:off x="3852863" y="1109663"/>
              <a:ext cx="3600450" cy="3182937"/>
            </a:xfrm>
            <a:prstGeom prst="rect">
              <a:avLst/>
            </a:prstGeom>
            <a:noFill/>
            <a:ln w="9525">
              <a:noFill/>
              <a:miter lim="800000"/>
              <a:headEnd/>
              <a:tailEnd/>
            </a:ln>
          </p:spPr>
        </p:pic>
        <p:sp>
          <p:nvSpPr>
            <p:cNvPr id="24585" name="テキスト ボックス 7"/>
            <p:cNvSpPr txBox="1">
              <a:spLocks noChangeArrowheads="1"/>
            </p:cNvSpPr>
            <p:nvPr/>
          </p:nvSpPr>
          <p:spPr bwMode="auto">
            <a:xfrm>
              <a:off x="4316383" y="575808"/>
              <a:ext cx="2970620" cy="480342"/>
            </a:xfrm>
            <a:prstGeom prst="rect">
              <a:avLst/>
            </a:prstGeom>
            <a:noFill/>
            <a:ln w="9525">
              <a:noFill/>
              <a:miter lim="800000"/>
              <a:headEnd/>
              <a:tailEnd/>
            </a:ln>
          </p:spPr>
          <p:txBody>
            <a:bodyPr>
              <a:spAutoFit/>
            </a:bodyPr>
            <a:lstStyle/>
            <a:p>
              <a:r>
                <a:rPr lang="en-US" altLang="ja-JP" sz="2000"/>
                <a:t>DRS4 board side</a:t>
              </a:r>
              <a:endParaRPr lang="ja-JP" altLang="en-US" sz="2000"/>
            </a:p>
          </p:txBody>
        </p:sp>
        <p:sp>
          <p:nvSpPr>
            <p:cNvPr id="23" name="円/楕円 22"/>
            <p:cNvSpPr/>
            <p:nvPr/>
          </p:nvSpPr>
          <p:spPr>
            <a:xfrm>
              <a:off x="4356323" y="2586688"/>
              <a:ext cx="937337" cy="28590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p:nvSpPr>
          <p:spPr>
            <a:xfrm>
              <a:off x="5940381" y="2615278"/>
              <a:ext cx="792030" cy="21728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88" name="テキスト ボックス 13"/>
            <p:cNvSpPr txBox="1">
              <a:spLocks noChangeArrowheads="1"/>
            </p:cNvSpPr>
            <p:nvPr/>
          </p:nvSpPr>
          <p:spPr bwMode="auto">
            <a:xfrm>
              <a:off x="4567144" y="3428573"/>
              <a:ext cx="2627027" cy="849835"/>
            </a:xfrm>
            <a:prstGeom prst="rect">
              <a:avLst/>
            </a:prstGeom>
            <a:noFill/>
            <a:ln w="9525">
              <a:noFill/>
              <a:miter lim="800000"/>
              <a:headEnd/>
              <a:tailEnd/>
            </a:ln>
          </p:spPr>
          <p:txBody>
            <a:bodyPr wrap="none">
              <a:spAutoFit/>
            </a:bodyPr>
            <a:lstStyle/>
            <a:p>
              <a:r>
                <a:rPr lang="en-US" altLang="ja-JP" sz="2000" b="1">
                  <a:solidFill>
                    <a:srgbClr val="FFFF00"/>
                  </a:solidFill>
                </a:rPr>
                <a:t>Connectors</a:t>
              </a:r>
            </a:p>
            <a:p>
              <a:r>
                <a:rPr lang="en-US" altLang="ja-JP" sz="2000" b="1">
                  <a:solidFill>
                    <a:srgbClr val="FFFF00"/>
                  </a:solidFill>
                </a:rPr>
                <a:t> to DRS4 board</a:t>
              </a:r>
              <a:endParaRPr lang="ja-JP" altLang="en-US" sz="2000" b="1">
                <a:solidFill>
                  <a:srgbClr val="FFFF00"/>
                </a:solidFill>
              </a:endParaRPr>
            </a:p>
          </p:txBody>
        </p:sp>
        <p:cxnSp>
          <p:nvCxnSpPr>
            <p:cNvPr id="24589" name="直線矢印コネクタ 15"/>
            <p:cNvCxnSpPr>
              <a:cxnSpLocks noChangeShapeType="1"/>
            </p:cNvCxnSpPr>
            <p:nvPr/>
          </p:nvCxnSpPr>
          <p:spPr bwMode="auto">
            <a:xfrm rot="16200000" flipV="1">
              <a:off x="4932363" y="2852738"/>
              <a:ext cx="647700" cy="647700"/>
            </a:xfrm>
            <a:prstGeom prst="straightConnector1">
              <a:avLst/>
            </a:prstGeom>
            <a:noFill/>
            <a:ln w="38100" algn="ctr">
              <a:solidFill>
                <a:srgbClr val="FFFF00"/>
              </a:solidFill>
              <a:round/>
              <a:headEnd/>
              <a:tailEnd type="arrow" w="med" len="med"/>
            </a:ln>
          </p:spPr>
        </p:cxnSp>
        <p:cxnSp>
          <p:nvCxnSpPr>
            <p:cNvPr id="24590" name="直線矢印コネクタ 16"/>
            <p:cNvCxnSpPr>
              <a:cxnSpLocks noChangeShapeType="1"/>
            </p:cNvCxnSpPr>
            <p:nvPr/>
          </p:nvCxnSpPr>
          <p:spPr bwMode="auto">
            <a:xfrm rot="5400000" flipH="1" flipV="1">
              <a:off x="5573713" y="2859088"/>
              <a:ext cx="647700" cy="635000"/>
            </a:xfrm>
            <a:prstGeom prst="straightConnector1">
              <a:avLst/>
            </a:prstGeom>
            <a:noFill/>
            <a:ln w="38100" algn="ctr">
              <a:solidFill>
                <a:srgbClr val="FFFF00"/>
              </a:solidFill>
              <a:round/>
              <a:headEnd/>
              <a:tailEnd type="arrow" w="med" len="med"/>
            </a:ln>
          </p:spPr>
        </p:cxnSp>
        <p:sp>
          <p:nvSpPr>
            <p:cNvPr id="24591" name="正方形/長方形 21"/>
            <p:cNvSpPr>
              <a:spLocks noChangeArrowheads="1"/>
            </p:cNvSpPr>
            <p:nvPr/>
          </p:nvSpPr>
          <p:spPr bwMode="auto">
            <a:xfrm>
              <a:off x="7415213" y="1125539"/>
              <a:ext cx="3445163" cy="1108481"/>
            </a:xfrm>
            <a:prstGeom prst="rect">
              <a:avLst/>
            </a:prstGeom>
            <a:noFill/>
            <a:ln w="9525">
              <a:noFill/>
              <a:miter lim="800000"/>
              <a:headEnd/>
              <a:tailEnd/>
            </a:ln>
          </p:spPr>
          <p:txBody>
            <a:bodyPr>
              <a:spAutoFit/>
            </a:bodyPr>
            <a:lstStyle/>
            <a:p>
              <a:pPr>
                <a:buClr>
                  <a:srgbClr val="0070C0"/>
                </a:buClr>
              </a:pPr>
              <a:r>
                <a:rPr lang="en-US" altLang="ja-JP"/>
                <a:t>   CPLD communicates  </a:t>
              </a:r>
            </a:p>
            <a:p>
              <a:pPr>
                <a:buClr>
                  <a:srgbClr val="0070C0"/>
                </a:buClr>
              </a:pPr>
              <a:r>
                <a:rPr lang="en-US" altLang="ja-JP"/>
                <a:t>   with FPGA on the </a:t>
              </a:r>
            </a:p>
            <a:p>
              <a:pPr>
                <a:buClr>
                  <a:srgbClr val="0070C0"/>
                </a:buClr>
              </a:pPr>
              <a:r>
                <a:rPr lang="en-US" altLang="ja-JP"/>
                <a:t>   DRS4 board </a:t>
              </a:r>
              <a:endParaRPr lang="ja-JP" altLang="en-US"/>
            </a:p>
          </p:txBody>
        </p:sp>
        <p:cxnSp>
          <p:nvCxnSpPr>
            <p:cNvPr id="24592" name="直線矢印コネクタ 16"/>
            <p:cNvCxnSpPr>
              <a:cxnSpLocks noChangeShapeType="1"/>
            </p:cNvCxnSpPr>
            <p:nvPr/>
          </p:nvCxnSpPr>
          <p:spPr bwMode="auto">
            <a:xfrm rot="10800000" flipV="1">
              <a:off x="6156325" y="1341438"/>
              <a:ext cx="1439863" cy="1160462"/>
            </a:xfrm>
            <a:prstGeom prst="straightConnector1">
              <a:avLst/>
            </a:prstGeom>
            <a:noFill/>
            <a:ln w="38100" algn="ctr">
              <a:solidFill>
                <a:srgbClr val="FFFF00"/>
              </a:solidFill>
              <a:round/>
              <a:headEnd/>
              <a:tailEnd type="arrow" w="med" len="med"/>
            </a:ln>
          </p:spPr>
        </p:cxnSp>
      </p:grpSp>
      <p:sp>
        <p:nvSpPr>
          <p:cNvPr id="20" name="正方形/長方形 4"/>
          <p:cNvSpPr>
            <a:spLocks noChangeArrowheads="1"/>
          </p:cNvSpPr>
          <p:nvPr/>
        </p:nvSpPr>
        <p:spPr bwMode="auto">
          <a:xfrm>
            <a:off x="6156325" y="4724400"/>
            <a:ext cx="2663825" cy="1631950"/>
          </a:xfrm>
          <a:prstGeom prst="rect">
            <a:avLst/>
          </a:prstGeom>
          <a:noFill/>
          <a:ln w="38100">
            <a:solidFill>
              <a:srgbClr val="FFC000"/>
            </a:solidFill>
            <a:miter lim="800000"/>
            <a:headEnd/>
            <a:tailEnd/>
          </a:ln>
        </p:spPr>
        <p:txBody>
          <a:bodyPr>
            <a:spAutoFit/>
          </a:bodyPr>
          <a:lstStyle/>
          <a:p>
            <a:pPr>
              <a:defRPr/>
            </a:pPr>
            <a:r>
              <a:rPr lang="en-US" altLang="ja-JP" sz="2000" dirty="0">
                <a:latin typeface="+mj-ea"/>
                <a:ea typeface="+mj-ea"/>
              </a:rPr>
              <a:t>Power  Consumption</a:t>
            </a:r>
          </a:p>
          <a:p>
            <a:pPr>
              <a:defRPr/>
            </a:pPr>
            <a:r>
              <a:rPr lang="en-US" altLang="ja-JP" sz="2000" dirty="0">
                <a:latin typeface="+mn-ea"/>
              </a:rPr>
              <a:t>     =</a:t>
            </a:r>
            <a:r>
              <a:rPr lang="ja-JP" altLang="en-US" sz="2000" dirty="0">
                <a:solidFill>
                  <a:srgbClr val="FFFF00"/>
                </a:solidFill>
                <a:latin typeface="+mn-ea"/>
              </a:rPr>
              <a:t>17mW</a:t>
            </a:r>
            <a:r>
              <a:rPr lang="en-US" altLang="ja-JP" sz="2000" dirty="0">
                <a:solidFill>
                  <a:srgbClr val="FF0000"/>
                </a:solidFill>
                <a:latin typeface="+mn-ea"/>
              </a:rPr>
              <a:t> </a:t>
            </a:r>
            <a:r>
              <a:rPr lang="en-US" altLang="ja-JP" sz="2000" dirty="0">
                <a:latin typeface="+mn-ea"/>
              </a:rPr>
              <a:t>(standby)</a:t>
            </a:r>
            <a:endParaRPr lang="ja-JP" altLang="en-US" sz="2000" dirty="0">
              <a:latin typeface="+mn-ea"/>
            </a:endParaRPr>
          </a:p>
          <a:p>
            <a:pPr>
              <a:defRPr/>
            </a:pPr>
            <a:r>
              <a:rPr lang="en-US" altLang="ja-JP" sz="2000" dirty="0">
                <a:latin typeface="+mn-ea"/>
              </a:rPr>
              <a:t>        </a:t>
            </a:r>
            <a:r>
              <a:rPr lang="ja-JP" altLang="en-US" sz="2000" dirty="0">
                <a:latin typeface="+mn-ea"/>
              </a:rPr>
              <a:t>+5</a:t>
            </a:r>
            <a:r>
              <a:rPr lang="en-US" altLang="ja-JP" sz="2000" dirty="0">
                <a:latin typeface="+mn-ea"/>
              </a:rPr>
              <a:t>V</a:t>
            </a:r>
            <a:r>
              <a:rPr lang="ja-JP" altLang="en-US" sz="2000" dirty="0">
                <a:latin typeface="+mn-ea"/>
              </a:rPr>
              <a:t>    1mA</a:t>
            </a:r>
            <a:r>
              <a:rPr lang="en-US" altLang="ja-JP" sz="2000" dirty="0">
                <a:latin typeface="+mn-ea"/>
              </a:rPr>
              <a:t> </a:t>
            </a:r>
          </a:p>
          <a:p>
            <a:pPr>
              <a:defRPr/>
            </a:pPr>
            <a:r>
              <a:rPr lang="ja-JP" altLang="en-US" sz="2000" dirty="0">
                <a:latin typeface="+mn-ea"/>
              </a:rPr>
              <a:t>         +3.3</a:t>
            </a:r>
            <a:r>
              <a:rPr lang="en-US" altLang="ja-JP" sz="2000" dirty="0">
                <a:latin typeface="+mn-ea"/>
              </a:rPr>
              <a:t>V</a:t>
            </a:r>
            <a:r>
              <a:rPr lang="ja-JP" altLang="en-US" sz="2000" dirty="0">
                <a:latin typeface="+mn-ea"/>
              </a:rPr>
              <a:t> 2.5mA</a:t>
            </a:r>
            <a:endParaRPr lang="en-US" altLang="ja-JP" sz="2000" dirty="0">
              <a:latin typeface="+mn-ea"/>
            </a:endParaRPr>
          </a:p>
          <a:p>
            <a:pPr>
              <a:defRPr/>
            </a:pPr>
            <a:r>
              <a:rPr lang="en-US" altLang="ja-JP" sz="2000" dirty="0">
                <a:latin typeface="+mn-ea"/>
              </a:rPr>
              <a:t>         </a:t>
            </a:r>
            <a:r>
              <a:rPr lang="ja-JP" altLang="en-US" sz="2000" dirty="0">
                <a:latin typeface="+mn-ea"/>
              </a:rPr>
              <a:t>-3.3</a:t>
            </a:r>
            <a:r>
              <a:rPr lang="en-US" altLang="ja-JP" sz="2000" dirty="0">
                <a:latin typeface="+mn-ea"/>
              </a:rPr>
              <a:t>V</a:t>
            </a:r>
            <a:r>
              <a:rPr lang="ja-JP" altLang="en-US" sz="2000" dirty="0">
                <a:latin typeface="+mn-ea"/>
              </a:rPr>
              <a:t> 1.1mA</a:t>
            </a:r>
          </a:p>
        </p:txBody>
      </p:sp>
      <p:sp>
        <p:nvSpPr>
          <p:cNvPr id="21" name="スライド番号プレースホルダ 20"/>
          <p:cNvSpPr>
            <a:spLocks noGrp="1"/>
          </p:cNvSpPr>
          <p:nvPr>
            <p:ph type="sldNum" sz="quarter" idx="12"/>
          </p:nvPr>
        </p:nvSpPr>
        <p:spPr>
          <a:xfrm>
            <a:off x="6615113" y="6356350"/>
            <a:ext cx="2133600" cy="457200"/>
          </a:xfrm>
        </p:spPr>
        <p:txBody>
          <a:bodyPr/>
          <a:lstStyle/>
          <a:p>
            <a:pPr>
              <a:defRPr/>
            </a:pPr>
            <a:fld id="{0BBDB56C-D400-4AD0-97E6-9B8B11524396}" type="slidenum">
              <a:rPr lang="ja-JP" altLang="en-US" smtClean="0"/>
              <a:pPr>
                <a:defRPr/>
              </a:pPr>
              <a:t>22</a:t>
            </a:fld>
            <a:endParaRPr lang="ja-JP"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754188" y="1182688"/>
            <a:ext cx="6091237" cy="5270500"/>
          </a:xfrm>
          <a:prstGeom prst="rect">
            <a:avLst/>
          </a:prstGeom>
          <a:noFill/>
          <a:ln w="9525">
            <a:noFill/>
            <a:miter lim="800000"/>
            <a:headEnd/>
            <a:tailEnd/>
          </a:ln>
        </p:spPr>
      </p:pic>
      <p:sp>
        <p:nvSpPr>
          <p:cNvPr id="25603" name="テキスト ボックス 5"/>
          <p:cNvSpPr txBox="1">
            <a:spLocks noChangeArrowheads="1"/>
          </p:cNvSpPr>
          <p:nvPr/>
        </p:nvSpPr>
        <p:spPr bwMode="auto">
          <a:xfrm>
            <a:off x="4572000" y="692150"/>
            <a:ext cx="1633538" cy="461963"/>
          </a:xfrm>
          <a:prstGeom prst="rect">
            <a:avLst/>
          </a:prstGeom>
          <a:noFill/>
          <a:ln w="9525">
            <a:noFill/>
            <a:miter lim="800000"/>
            <a:headEnd/>
            <a:tailEnd/>
          </a:ln>
        </p:spPr>
        <p:txBody>
          <a:bodyPr wrap="none">
            <a:spAutoFit/>
          </a:bodyPr>
          <a:lstStyle/>
          <a:p>
            <a:r>
              <a:rPr lang="ja-JP" altLang="en-US" sz="2400"/>
              <a:t>水冷パイプ</a:t>
            </a:r>
          </a:p>
        </p:txBody>
      </p:sp>
      <p:sp>
        <p:nvSpPr>
          <p:cNvPr id="6" name="下矢印 5"/>
          <p:cNvSpPr/>
          <p:nvPr/>
        </p:nvSpPr>
        <p:spPr>
          <a:xfrm rot="1722745">
            <a:off x="4941888" y="1179513"/>
            <a:ext cx="341312" cy="42545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下矢印 6"/>
          <p:cNvSpPr/>
          <p:nvPr/>
        </p:nvSpPr>
        <p:spPr>
          <a:xfrm rot="19903842">
            <a:off x="2178050" y="1574800"/>
            <a:ext cx="306388" cy="912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06" name="テキスト ボックス 8"/>
          <p:cNvSpPr txBox="1">
            <a:spLocks noChangeArrowheads="1"/>
          </p:cNvSpPr>
          <p:nvPr/>
        </p:nvSpPr>
        <p:spPr bwMode="auto">
          <a:xfrm>
            <a:off x="3698875" y="5935663"/>
            <a:ext cx="1338263" cy="369887"/>
          </a:xfrm>
          <a:prstGeom prst="rect">
            <a:avLst/>
          </a:prstGeom>
          <a:solidFill>
            <a:schemeClr val="bg1">
              <a:alpha val="79999"/>
            </a:schemeClr>
          </a:solidFill>
          <a:ln w="9525">
            <a:noFill/>
            <a:miter lim="800000"/>
            <a:headEnd/>
            <a:tailEnd/>
          </a:ln>
        </p:spPr>
        <p:txBody>
          <a:bodyPr wrap="none">
            <a:spAutoFit/>
          </a:bodyPr>
          <a:lstStyle/>
          <a:p>
            <a:r>
              <a:rPr lang="en-US" altLang="ja-JP"/>
              <a:t>993.23 mm</a:t>
            </a:r>
            <a:endParaRPr lang="ja-JP" altLang="en-US"/>
          </a:p>
        </p:txBody>
      </p:sp>
      <p:sp>
        <p:nvSpPr>
          <p:cNvPr id="25607" name="テキスト ボックス 10"/>
          <p:cNvSpPr txBox="1">
            <a:spLocks noChangeArrowheads="1"/>
          </p:cNvSpPr>
          <p:nvPr/>
        </p:nvSpPr>
        <p:spPr bwMode="auto">
          <a:xfrm rot="-5400000">
            <a:off x="6598443" y="3396457"/>
            <a:ext cx="1338263" cy="368300"/>
          </a:xfrm>
          <a:prstGeom prst="rect">
            <a:avLst/>
          </a:prstGeom>
          <a:solidFill>
            <a:schemeClr val="bg1">
              <a:alpha val="79999"/>
            </a:schemeClr>
          </a:solidFill>
          <a:ln w="9525">
            <a:noFill/>
            <a:miter lim="800000"/>
            <a:headEnd/>
            <a:tailEnd/>
          </a:ln>
        </p:spPr>
        <p:txBody>
          <a:bodyPr wrap="none">
            <a:spAutoFit/>
          </a:bodyPr>
          <a:lstStyle/>
          <a:p>
            <a:r>
              <a:rPr lang="en-US" altLang="ja-JP"/>
              <a:t>860.16 mm</a:t>
            </a:r>
            <a:endParaRPr lang="ja-JP" altLang="en-US"/>
          </a:p>
        </p:txBody>
      </p:sp>
      <p:sp>
        <p:nvSpPr>
          <p:cNvPr id="25608" name="正方形/長方形 62"/>
          <p:cNvSpPr>
            <a:spLocks noChangeArrowheads="1"/>
          </p:cNvSpPr>
          <p:nvPr/>
        </p:nvSpPr>
        <p:spPr bwMode="auto">
          <a:xfrm>
            <a:off x="5651500" y="6581775"/>
            <a:ext cx="2100263" cy="276225"/>
          </a:xfrm>
          <a:prstGeom prst="rect">
            <a:avLst/>
          </a:prstGeom>
          <a:noFill/>
          <a:ln w="9525">
            <a:noFill/>
            <a:miter lim="800000"/>
            <a:headEnd/>
            <a:tailEnd/>
          </a:ln>
        </p:spPr>
        <p:txBody>
          <a:bodyPr wrap="none">
            <a:spAutoFit/>
          </a:bodyPr>
          <a:lstStyle/>
          <a:p>
            <a:r>
              <a:rPr lang="en-US" altLang="ja-JP" sz="1200" i="1"/>
              <a:t>M.Teshima, H.Ohoka(ICRR)</a:t>
            </a:r>
            <a:endParaRPr lang="ja-JP" altLang="en-US" sz="1200" i="1"/>
          </a:p>
        </p:txBody>
      </p:sp>
      <p:sp>
        <p:nvSpPr>
          <p:cNvPr id="25609" name="テキスト ボックス 4"/>
          <p:cNvSpPr txBox="1">
            <a:spLocks noChangeArrowheads="1"/>
          </p:cNvSpPr>
          <p:nvPr/>
        </p:nvSpPr>
        <p:spPr bwMode="auto">
          <a:xfrm>
            <a:off x="971550" y="1123950"/>
            <a:ext cx="1831975" cy="461963"/>
          </a:xfrm>
          <a:prstGeom prst="rect">
            <a:avLst/>
          </a:prstGeom>
          <a:solidFill>
            <a:schemeClr val="bg1">
              <a:alpha val="79999"/>
            </a:schemeClr>
          </a:solidFill>
          <a:ln w="9525">
            <a:noFill/>
            <a:miter lim="800000"/>
            <a:headEnd/>
            <a:tailEnd/>
          </a:ln>
        </p:spPr>
        <p:txBody>
          <a:bodyPr wrap="none">
            <a:spAutoFit/>
          </a:bodyPr>
          <a:lstStyle/>
          <a:p>
            <a:r>
              <a:rPr lang="ja-JP" altLang="en-US" sz="2400"/>
              <a:t>冷却プレート</a:t>
            </a:r>
          </a:p>
        </p:txBody>
      </p:sp>
      <p:sp>
        <p:nvSpPr>
          <p:cNvPr id="12" name="タイトル 2"/>
          <p:cNvSpPr>
            <a:spLocks noGrp="1"/>
          </p:cNvSpPr>
          <p:nvPr>
            <p:ph type="title"/>
          </p:nvPr>
        </p:nvSpPr>
        <p:spPr>
          <a:xfrm>
            <a:off x="457200" y="44450"/>
            <a:ext cx="8229600" cy="792163"/>
          </a:xfrm>
        </p:spPr>
        <p:txBody>
          <a:bodyPr/>
          <a:lstStyle/>
          <a:p>
            <a:pPr eaLnBrk="1" hangingPunct="1">
              <a:defRPr/>
            </a:pPr>
            <a:r>
              <a:rPr lang="ja-JP" altLang="en-US" dirty="0" smtClean="0">
                <a:solidFill>
                  <a:schemeClr val="tx1"/>
                </a:solidFill>
                <a:ea typeface="ＭＳ Ｐゴシック" pitchFamily="50" charset="-128"/>
              </a:rPr>
              <a:t>冷却システム</a:t>
            </a:r>
          </a:p>
        </p:txBody>
      </p:sp>
      <p:sp>
        <p:nvSpPr>
          <p:cNvPr id="13" name="スライド番号プレースホルダ 12"/>
          <p:cNvSpPr>
            <a:spLocks noGrp="1"/>
          </p:cNvSpPr>
          <p:nvPr>
            <p:ph type="sldNum" sz="quarter" idx="12"/>
          </p:nvPr>
        </p:nvSpPr>
        <p:spPr>
          <a:xfrm>
            <a:off x="6615113" y="6356350"/>
            <a:ext cx="2133600" cy="457200"/>
          </a:xfrm>
        </p:spPr>
        <p:txBody>
          <a:bodyPr/>
          <a:lstStyle/>
          <a:p>
            <a:pPr>
              <a:defRPr/>
            </a:pPr>
            <a:fld id="{910D7CB9-C09F-4A06-B14A-8FFE60E4DE73}" type="slidenum">
              <a:rPr lang="ja-JP" altLang="en-US" smtClean="0"/>
              <a:pPr>
                <a:defRPr/>
              </a:pPr>
              <a:t>23</a:t>
            </a:fld>
            <a:endParaRPr lang="ja-JP"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2"/>
          <p:cNvSpPr>
            <a:spLocks noGrp="1"/>
          </p:cNvSpPr>
          <p:nvPr>
            <p:ph type="title"/>
          </p:nvPr>
        </p:nvSpPr>
        <p:spPr>
          <a:xfrm>
            <a:off x="457200" y="44450"/>
            <a:ext cx="8229600" cy="792163"/>
          </a:xfrm>
        </p:spPr>
        <p:txBody>
          <a:bodyPr/>
          <a:lstStyle/>
          <a:p>
            <a:pPr eaLnBrk="1" hangingPunct="1">
              <a:defRPr/>
            </a:pPr>
            <a:r>
              <a:rPr lang="en-US" altLang="ja-JP" dirty="0" smtClean="0">
                <a:solidFill>
                  <a:schemeClr val="tx1"/>
                </a:solidFill>
                <a:ea typeface="ＭＳ Ｐゴシック" pitchFamily="50" charset="-128"/>
              </a:rPr>
              <a:t>(1) </a:t>
            </a:r>
            <a:r>
              <a:rPr lang="ja-JP" altLang="en-US" dirty="0" smtClean="0">
                <a:solidFill>
                  <a:schemeClr val="tx1"/>
                </a:solidFill>
                <a:ea typeface="ＭＳ Ｐゴシック" pitchFamily="50" charset="-128"/>
              </a:rPr>
              <a:t>光検出器モジュールの開発</a:t>
            </a:r>
          </a:p>
        </p:txBody>
      </p:sp>
      <p:sp>
        <p:nvSpPr>
          <p:cNvPr id="5123" name="コンテンツ プレースホルダー 2"/>
          <p:cNvSpPr txBox="1">
            <a:spLocks/>
          </p:cNvSpPr>
          <p:nvPr/>
        </p:nvSpPr>
        <p:spPr bwMode="auto">
          <a:xfrm>
            <a:off x="5508625" y="1052513"/>
            <a:ext cx="3743325" cy="2808287"/>
          </a:xfrm>
          <a:prstGeom prst="rect">
            <a:avLst/>
          </a:prstGeom>
          <a:noFill/>
          <a:ln w="9525">
            <a:noFill/>
            <a:miter lim="800000"/>
            <a:headEnd/>
            <a:tailEnd/>
          </a:ln>
        </p:spPr>
        <p:txBody>
          <a:bodyPr/>
          <a:lstStyle/>
          <a:p>
            <a:pPr marL="639763" lvl="1" indent="-228600">
              <a:spcBef>
                <a:spcPts val="400"/>
              </a:spcBef>
              <a:buClr>
                <a:schemeClr val="accent1"/>
              </a:buClr>
              <a:buSzPct val="80000"/>
              <a:buFont typeface="Wingdings" pitchFamily="2" charset="2"/>
              <a:buChar char="Ø"/>
            </a:pPr>
            <a:r>
              <a:rPr lang="ja-JP" altLang="en-US" sz="2400">
                <a:latin typeface="ＭＳ Ｐゴシック" pitchFamily="50" charset="-128"/>
              </a:rPr>
              <a:t>光電子増倍管 </a:t>
            </a:r>
            <a:r>
              <a:rPr lang="en-US" altLang="ja-JP" sz="2400">
                <a:cs typeface="Arial" charset="0"/>
              </a:rPr>
              <a:t>(PMT)</a:t>
            </a:r>
          </a:p>
          <a:p>
            <a:pPr marL="639763" lvl="1" indent="-228600">
              <a:spcBef>
                <a:spcPts val="400"/>
              </a:spcBef>
              <a:buClr>
                <a:schemeClr val="accent1"/>
              </a:buClr>
              <a:buSzPct val="80000"/>
              <a:buFont typeface="Wingdings" pitchFamily="2" charset="2"/>
              <a:buChar char="Ø"/>
            </a:pPr>
            <a:r>
              <a:rPr lang="ja-JP" altLang="en-US" sz="2400">
                <a:latin typeface="ＭＳ Ｐゴシック" pitchFamily="50" charset="-128"/>
              </a:rPr>
              <a:t>省電力高圧回路</a:t>
            </a:r>
            <a:endParaRPr lang="en-US" altLang="ja-JP" sz="2400">
              <a:latin typeface="ＭＳ Ｐゴシック" pitchFamily="50" charset="-128"/>
            </a:endParaRPr>
          </a:p>
          <a:p>
            <a:pPr marL="639763" lvl="1" indent="-228600">
              <a:spcBef>
                <a:spcPts val="400"/>
              </a:spcBef>
              <a:buClr>
                <a:schemeClr val="accent1"/>
              </a:buClr>
              <a:buSzPct val="80000"/>
              <a:buFont typeface="Wingdings" pitchFamily="2" charset="2"/>
              <a:buChar char="Ø"/>
            </a:pPr>
            <a:r>
              <a:rPr lang="ja-JP" altLang="en-US" sz="2400">
                <a:latin typeface="ＭＳ Ｐゴシック" pitchFamily="50" charset="-128"/>
              </a:rPr>
              <a:t>高速プリアンプ</a:t>
            </a:r>
            <a:endParaRPr lang="en-US" altLang="ja-JP" sz="2400">
              <a:latin typeface="ＭＳ Ｐゴシック" pitchFamily="50" charset="-128"/>
            </a:endParaRPr>
          </a:p>
          <a:p>
            <a:pPr marL="639763" lvl="1" indent="-228600">
              <a:spcBef>
                <a:spcPts val="400"/>
              </a:spcBef>
              <a:buClr>
                <a:schemeClr val="accent1"/>
              </a:buClr>
              <a:buSzPct val="80000"/>
              <a:buFont typeface="Wingdings" pitchFamily="2" charset="2"/>
              <a:buChar char="Ø"/>
            </a:pPr>
            <a:r>
              <a:rPr lang="ja-JP" altLang="en-US" sz="2400">
                <a:latin typeface="ＭＳ Ｐゴシック" pitchFamily="50" charset="-128"/>
              </a:rPr>
              <a:t>モニタ・制御部</a:t>
            </a:r>
            <a:endParaRPr lang="en-US" altLang="ja-JP" sz="2400">
              <a:latin typeface="ＭＳ Ｐゴシック" pitchFamily="50" charset="-128"/>
            </a:endParaRPr>
          </a:p>
          <a:p>
            <a:pPr marL="639763" lvl="1" indent="-228600">
              <a:spcBef>
                <a:spcPts val="400"/>
              </a:spcBef>
              <a:buClr>
                <a:schemeClr val="accent1"/>
              </a:buClr>
              <a:buSzPct val="80000"/>
              <a:buFont typeface="Wingdings" pitchFamily="2" charset="2"/>
              <a:buChar char="Ø"/>
            </a:pPr>
            <a:r>
              <a:rPr lang="ja-JP" altLang="en-US" sz="2400">
                <a:latin typeface="ＭＳ Ｐゴシック" pitchFamily="50" charset="-128"/>
              </a:rPr>
              <a:t>高速読み出し回路</a:t>
            </a:r>
            <a:endParaRPr lang="en-US" altLang="ja-JP" sz="2400">
              <a:latin typeface="ＭＳ Ｐゴシック" pitchFamily="50" charset="-128"/>
            </a:endParaRPr>
          </a:p>
          <a:p>
            <a:pPr marL="639763" lvl="1" indent="-228600">
              <a:spcBef>
                <a:spcPts val="400"/>
              </a:spcBef>
              <a:buClr>
                <a:srgbClr val="C198E0"/>
              </a:buClr>
              <a:buSzPct val="60000"/>
            </a:pPr>
            <a:endParaRPr lang="en-US" altLang="ja-JP" sz="400">
              <a:latin typeface="ＭＳ Ｐゴシック" pitchFamily="50" charset="-128"/>
            </a:endParaRPr>
          </a:p>
          <a:p>
            <a:pPr marL="639763" lvl="1" indent="-228600">
              <a:spcBef>
                <a:spcPts val="400"/>
              </a:spcBef>
              <a:buClr>
                <a:srgbClr val="C198E0"/>
              </a:buClr>
              <a:buSzPct val="60000"/>
            </a:pPr>
            <a:r>
              <a:rPr lang="ja-JP" altLang="en-US" sz="2400">
                <a:latin typeface="ＭＳ Ｐゴシック" pitchFamily="50" charset="-128"/>
              </a:rPr>
              <a:t>を</a:t>
            </a:r>
            <a:r>
              <a:rPr lang="en-US" altLang="ja-JP" sz="2400">
                <a:cs typeface="Arial" charset="0"/>
              </a:rPr>
              <a:t>1</a:t>
            </a:r>
            <a:r>
              <a:rPr lang="ja-JP" altLang="en-US" sz="2400">
                <a:latin typeface="ＭＳ Ｐゴシック" pitchFamily="50" charset="-128"/>
              </a:rPr>
              <a:t>クラスタとして開発</a:t>
            </a:r>
            <a:endParaRPr lang="en-US" altLang="ja-JP" sz="2400">
              <a:latin typeface="ＭＳ Ｐゴシック" pitchFamily="50" charset="-128"/>
            </a:endParaRPr>
          </a:p>
        </p:txBody>
      </p:sp>
      <p:grpSp>
        <p:nvGrpSpPr>
          <p:cNvPr id="5124" name="グループ化 21"/>
          <p:cNvGrpSpPr>
            <a:grpSpLocks/>
          </p:cNvGrpSpPr>
          <p:nvPr/>
        </p:nvGrpSpPr>
        <p:grpSpPr bwMode="auto">
          <a:xfrm>
            <a:off x="34925" y="1052513"/>
            <a:ext cx="5616575" cy="3671887"/>
            <a:chOff x="34528" y="2793386"/>
            <a:chExt cx="5617592" cy="3672203"/>
          </a:xfrm>
        </p:grpSpPr>
        <p:grpSp>
          <p:nvGrpSpPr>
            <p:cNvPr id="5133" name="グループ化 20"/>
            <p:cNvGrpSpPr>
              <a:grpSpLocks/>
            </p:cNvGrpSpPr>
            <p:nvPr/>
          </p:nvGrpSpPr>
          <p:grpSpPr bwMode="auto">
            <a:xfrm>
              <a:off x="34528" y="2793386"/>
              <a:ext cx="5617592" cy="3672203"/>
              <a:chOff x="34528" y="2793386"/>
              <a:chExt cx="5617592" cy="3672203"/>
            </a:xfrm>
          </p:grpSpPr>
          <p:grpSp>
            <p:nvGrpSpPr>
              <p:cNvPr id="5135" name="グループ化 9"/>
              <p:cNvGrpSpPr>
                <a:grpSpLocks/>
              </p:cNvGrpSpPr>
              <p:nvPr/>
            </p:nvGrpSpPr>
            <p:grpSpPr bwMode="auto">
              <a:xfrm>
                <a:off x="34528" y="2793386"/>
                <a:ext cx="5617592" cy="3672203"/>
                <a:chOff x="34528" y="2289330"/>
                <a:chExt cx="5617592" cy="3672203"/>
              </a:xfrm>
            </p:grpSpPr>
            <p:pic>
              <p:nvPicPr>
                <p:cNvPr id="5140" name="図 16" descr="drsv3_6.JPG"/>
                <p:cNvPicPr>
                  <a:picLocks noChangeAspect="1"/>
                </p:cNvPicPr>
                <p:nvPr/>
              </p:nvPicPr>
              <p:blipFill>
                <a:blip r:embed="rId3" cstate="print"/>
                <a:srcRect/>
                <a:stretch>
                  <a:fillRect/>
                </a:stretch>
              </p:blipFill>
              <p:spPr bwMode="auto">
                <a:xfrm>
                  <a:off x="34528" y="2349500"/>
                  <a:ext cx="5617592" cy="3600450"/>
                </a:xfrm>
                <a:prstGeom prst="rect">
                  <a:avLst/>
                </a:prstGeom>
                <a:noFill/>
                <a:ln w="9525">
                  <a:noFill/>
                  <a:miter lim="800000"/>
                  <a:headEnd/>
                  <a:tailEnd/>
                </a:ln>
              </p:spPr>
            </p:pic>
            <p:sp>
              <p:nvSpPr>
                <p:cNvPr id="5141" name="テキスト ボックス 16"/>
                <p:cNvSpPr txBox="1">
                  <a:spLocks noChangeArrowheads="1"/>
                </p:cNvSpPr>
                <p:nvPr/>
              </p:nvSpPr>
              <p:spPr bwMode="auto">
                <a:xfrm>
                  <a:off x="1445401" y="5561516"/>
                  <a:ext cx="1038413" cy="400017"/>
                </a:xfrm>
                <a:prstGeom prst="rect">
                  <a:avLst/>
                </a:prstGeom>
                <a:noFill/>
                <a:ln w="9525">
                  <a:noFill/>
                  <a:miter lim="800000"/>
                  <a:headEnd/>
                  <a:tailEnd/>
                </a:ln>
              </p:spPr>
              <p:txBody>
                <a:bodyPr wrap="none">
                  <a:spAutoFit/>
                </a:bodyPr>
                <a:lstStyle/>
                <a:p>
                  <a:r>
                    <a:rPr lang="en-US" altLang="ja-JP" sz="2000">
                      <a:solidFill>
                        <a:srgbClr val="FFFF00"/>
                      </a:solidFill>
                    </a:rPr>
                    <a:t>7 PMTs</a:t>
                  </a:r>
                  <a:endParaRPr lang="ja-JP" altLang="en-US" sz="2000">
                    <a:solidFill>
                      <a:srgbClr val="FFFF00"/>
                    </a:solidFill>
                  </a:endParaRPr>
                </a:p>
              </p:txBody>
            </p:sp>
            <p:sp>
              <p:nvSpPr>
                <p:cNvPr id="5142" name="テキスト ボックス 16"/>
                <p:cNvSpPr txBox="1">
                  <a:spLocks noChangeArrowheads="1"/>
                </p:cNvSpPr>
                <p:nvPr/>
              </p:nvSpPr>
              <p:spPr bwMode="auto">
                <a:xfrm>
                  <a:off x="2513065" y="5549933"/>
                  <a:ext cx="1051115" cy="400017"/>
                </a:xfrm>
                <a:prstGeom prst="rect">
                  <a:avLst/>
                </a:prstGeom>
                <a:noFill/>
                <a:ln w="9525">
                  <a:noFill/>
                  <a:miter lim="800000"/>
                  <a:headEnd/>
                  <a:tailEnd/>
                </a:ln>
              </p:spPr>
              <p:txBody>
                <a:bodyPr wrap="none">
                  <a:spAutoFit/>
                </a:bodyPr>
                <a:lstStyle/>
                <a:p>
                  <a:r>
                    <a:rPr lang="en-US" altLang="ja-JP" sz="2000">
                      <a:solidFill>
                        <a:srgbClr val="FFFF00"/>
                      </a:solidFill>
                    </a:rPr>
                    <a:t>CW-HV</a:t>
                  </a:r>
                  <a:endParaRPr lang="ja-JP" altLang="en-US" sz="2000">
                    <a:solidFill>
                      <a:srgbClr val="FFFF00"/>
                    </a:solidFill>
                  </a:endParaRPr>
                </a:p>
              </p:txBody>
            </p:sp>
            <p:sp>
              <p:nvSpPr>
                <p:cNvPr id="5143" name="テキスト ボックス 16"/>
                <p:cNvSpPr txBox="1">
                  <a:spLocks noChangeArrowheads="1"/>
                </p:cNvSpPr>
                <p:nvPr/>
              </p:nvSpPr>
              <p:spPr bwMode="auto">
                <a:xfrm>
                  <a:off x="3518134" y="5516598"/>
                  <a:ext cx="1054291" cy="400017"/>
                </a:xfrm>
                <a:prstGeom prst="rect">
                  <a:avLst/>
                </a:prstGeom>
                <a:noFill/>
                <a:ln w="9525">
                  <a:noFill/>
                  <a:miter lim="800000"/>
                  <a:headEnd/>
                  <a:tailEnd/>
                </a:ln>
              </p:spPr>
              <p:txBody>
                <a:bodyPr wrap="none">
                  <a:spAutoFit/>
                </a:bodyPr>
                <a:lstStyle/>
                <a:p>
                  <a:r>
                    <a:rPr lang="en-US" altLang="ja-JP" sz="2000">
                      <a:solidFill>
                        <a:srgbClr val="FFFF00"/>
                      </a:solidFill>
                    </a:rPr>
                    <a:t>preamp</a:t>
                  </a:r>
                  <a:endParaRPr lang="ja-JP" altLang="en-US" sz="2000">
                    <a:solidFill>
                      <a:srgbClr val="FFFF00"/>
                    </a:solidFill>
                  </a:endParaRPr>
                </a:p>
              </p:txBody>
            </p:sp>
            <p:sp>
              <p:nvSpPr>
                <p:cNvPr id="8" name="テキスト ボックス 17"/>
                <p:cNvSpPr txBox="1">
                  <a:spLocks noChangeArrowheads="1"/>
                </p:cNvSpPr>
                <p:nvPr/>
              </p:nvSpPr>
              <p:spPr bwMode="auto">
                <a:xfrm>
                  <a:off x="1469888" y="2289330"/>
                  <a:ext cx="1081284" cy="708086"/>
                </a:xfrm>
                <a:prstGeom prst="rect">
                  <a:avLst/>
                </a:prstGeom>
                <a:solidFill>
                  <a:schemeClr val="bg1">
                    <a:lumMod val="75000"/>
                    <a:alpha val="50000"/>
                  </a:schemeClr>
                </a:solidFill>
                <a:ln w="9525">
                  <a:noFill/>
                  <a:miter lim="800000"/>
                  <a:headEnd/>
                  <a:tailEnd/>
                </a:ln>
              </p:spPr>
              <p:txBody>
                <a:bodyPr wrap="none">
                  <a:spAutoFit/>
                </a:bodyPr>
                <a:lstStyle/>
                <a:p>
                  <a:pPr>
                    <a:defRPr/>
                  </a:pPr>
                  <a:r>
                    <a:rPr lang="en-US" altLang="ja-JP" sz="2000" dirty="0">
                      <a:solidFill>
                        <a:srgbClr val="FFFF00"/>
                      </a:solidFill>
                      <a:ea typeface="ＭＳ Ｐゴシック" charset="-128"/>
                    </a:rPr>
                    <a:t>Slow-</a:t>
                  </a:r>
                </a:p>
                <a:p>
                  <a:pPr>
                    <a:defRPr/>
                  </a:pPr>
                  <a:r>
                    <a:rPr lang="en-US" altLang="ja-JP" sz="2000" dirty="0">
                      <a:solidFill>
                        <a:srgbClr val="FFFF00"/>
                      </a:solidFill>
                      <a:ea typeface="ＭＳ Ｐゴシック" charset="-128"/>
                    </a:rPr>
                    <a:t>Control </a:t>
                  </a:r>
                </a:p>
              </p:txBody>
            </p:sp>
          </p:grpSp>
          <p:cxnSp>
            <p:nvCxnSpPr>
              <p:cNvPr id="12" name="直線矢印コネクタ 11"/>
              <p:cNvCxnSpPr/>
              <p:nvPr/>
            </p:nvCxnSpPr>
            <p:spPr>
              <a:xfrm>
                <a:off x="4715325" y="3069635"/>
                <a:ext cx="433466" cy="1584461"/>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826834" y="4654096"/>
                <a:ext cx="4321957" cy="1655904"/>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38" name="テキスト ボックス 6"/>
              <p:cNvSpPr txBox="1">
                <a:spLocks noChangeArrowheads="1"/>
              </p:cNvSpPr>
              <p:nvPr/>
            </p:nvSpPr>
            <p:spPr bwMode="auto">
              <a:xfrm rot="4474168">
                <a:off x="4605866" y="3725267"/>
                <a:ext cx="1218127" cy="400110"/>
              </a:xfrm>
              <a:prstGeom prst="rect">
                <a:avLst/>
              </a:prstGeom>
              <a:noFill/>
              <a:ln w="9525">
                <a:noFill/>
                <a:miter lim="800000"/>
                <a:headEnd/>
                <a:tailEnd/>
              </a:ln>
            </p:spPr>
            <p:txBody>
              <a:bodyPr>
                <a:spAutoFit/>
              </a:bodyPr>
              <a:lstStyle/>
              <a:p>
                <a:r>
                  <a:rPr lang="en-US" altLang="ja-JP" sz="2000">
                    <a:solidFill>
                      <a:srgbClr val="FF0000"/>
                    </a:solidFill>
                    <a:cs typeface="Arial" charset="0"/>
                  </a:rPr>
                  <a:t>~14cm</a:t>
                </a:r>
                <a:endParaRPr lang="ja-JP" altLang="en-US" sz="2000">
                  <a:solidFill>
                    <a:srgbClr val="FF0000"/>
                  </a:solidFill>
                  <a:cs typeface="Arial" charset="0"/>
                </a:endParaRPr>
              </a:p>
            </p:txBody>
          </p:sp>
          <p:sp>
            <p:nvSpPr>
              <p:cNvPr id="5139" name="テキスト ボックス 6"/>
              <p:cNvSpPr txBox="1">
                <a:spLocks noChangeArrowheads="1"/>
              </p:cNvSpPr>
              <p:nvPr/>
            </p:nvSpPr>
            <p:spPr bwMode="auto">
              <a:xfrm rot="-1125266">
                <a:off x="3019807" y="5291962"/>
                <a:ext cx="1218127" cy="400110"/>
              </a:xfrm>
              <a:prstGeom prst="rect">
                <a:avLst/>
              </a:prstGeom>
              <a:noFill/>
              <a:ln w="9525">
                <a:noFill/>
                <a:miter lim="800000"/>
                <a:headEnd/>
                <a:tailEnd/>
              </a:ln>
            </p:spPr>
            <p:txBody>
              <a:bodyPr>
                <a:spAutoFit/>
              </a:bodyPr>
              <a:lstStyle/>
              <a:p>
                <a:r>
                  <a:rPr lang="en-US" altLang="ja-JP" sz="2000">
                    <a:solidFill>
                      <a:srgbClr val="FF0000"/>
                    </a:solidFill>
                    <a:cs typeface="Arial" charset="0"/>
                  </a:rPr>
                  <a:t>~48cm</a:t>
                </a:r>
                <a:endParaRPr lang="ja-JP" altLang="en-US" sz="2000">
                  <a:solidFill>
                    <a:srgbClr val="FF0000"/>
                  </a:solidFill>
                  <a:cs typeface="Arial" charset="0"/>
                </a:endParaRPr>
              </a:p>
            </p:txBody>
          </p:sp>
        </p:grpSp>
        <p:sp>
          <p:nvSpPr>
            <p:cNvPr id="15" name="テキスト ボックス 18"/>
            <p:cNvSpPr txBox="1">
              <a:spLocks noChangeArrowheads="1"/>
            </p:cNvSpPr>
            <p:nvPr/>
          </p:nvSpPr>
          <p:spPr bwMode="auto">
            <a:xfrm>
              <a:off x="2555934" y="2793386"/>
              <a:ext cx="1959330" cy="708086"/>
            </a:xfrm>
            <a:prstGeom prst="rect">
              <a:avLst/>
            </a:prstGeom>
            <a:solidFill>
              <a:schemeClr val="bg1">
                <a:lumMod val="75000"/>
                <a:alpha val="50000"/>
              </a:schemeClr>
            </a:solidFill>
            <a:ln w="9525">
              <a:noFill/>
              <a:miter lim="800000"/>
              <a:headEnd/>
              <a:tailEnd/>
            </a:ln>
          </p:spPr>
          <p:txBody>
            <a:bodyPr wrap="none">
              <a:spAutoFit/>
            </a:bodyPr>
            <a:lstStyle/>
            <a:p>
              <a:pPr>
                <a:defRPr/>
              </a:pPr>
              <a:r>
                <a:rPr lang="en-US" altLang="ja-JP" sz="2000" dirty="0">
                  <a:solidFill>
                    <a:srgbClr val="FFFF00"/>
                  </a:solidFill>
                  <a:ea typeface="ＭＳ Ｐゴシック" charset="-128"/>
                </a:rPr>
                <a:t>Trigger(L0+L1)</a:t>
              </a:r>
            </a:p>
            <a:p>
              <a:pPr>
                <a:defRPr/>
              </a:pPr>
              <a:r>
                <a:rPr lang="en-US" altLang="ja-JP" sz="2000" dirty="0">
                  <a:solidFill>
                    <a:srgbClr val="FFFF00"/>
                  </a:solidFill>
                  <a:ea typeface="ＭＳ Ｐゴシック" charset="-128"/>
                </a:rPr>
                <a:t>+DRS4 readout</a:t>
              </a:r>
              <a:endParaRPr lang="ja-JP" altLang="en-US" sz="2000" dirty="0">
                <a:solidFill>
                  <a:srgbClr val="FFFF00"/>
                </a:solidFill>
                <a:ea typeface="ＭＳ Ｐゴシック" charset="-128"/>
              </a:endParaRPr>
            </a:p>
          </p:txBody>
        </p:sp>
      </p:grpSp>
      <p:sp>
        <p:nvSpPr>
          <p:cNvPr id="5125" name="正方形/長方形 22"/>
          <p:cNvSpPr>
            <a:spLocks noChangeArrowheads="1"/>
          </p:cNvSpPr>
          <p:nvPr/>
        </p:nvSpPr>
        <p:spPr bwMode="auto">
          <a:xfrm>
            <a:off x="323850" y="4797425"/>
            <a:ext cx="8675688" cy="1938338"/>
          </a:xfrm>
          <a:prstGeom prst="rect">
            <a:avLst/>
          </a:prstGeom>
          <a:noFill/>
          <a:ln w="9525">
            <a:noFill/>
            <a:miter lim="800000"/>
            <a:headEnd/>
            <a:tailEnd/>
          </a:ln>
        </p:spPr>
        <p:txBody>
          <a:bodyPr>
            <a:spAutoFit/>
          </a:bodyPr>
          <a:lstStyle/>
          <a:p>
            <a:pPr>
              <a:buClr>
                <a:schemeClr val="accent1"/>
              </a:buClr>
            </a:pPr>
            <a:r>
              <a:rPr lang="ja-JP" altLang="en-US" sz="2400" dirty="0">
                <a:latin typeface="ＭＳ Ｐゴシック" pitchFamily="50" charset="-128"/>
                <a:cs typeface="Meiryo UI" pitchFamily="50" charset="-128"/>
              </a:rPr>
              <a:t>開発状況</a:t>
            </a:r>
            <a:endParaRPr lang="en-US" altLang="ja-JP" sz="2400" dirty="0">
              <a:latin typeface="ＭＳ Ｐゴシック" pitchFamily="50" charset="-128"/>
              <a:cs typeface="Meiryo UI" pitchFamily="50" charset="-128"/>
            </a:endParaRPr>
          </a:p>
          <a:p>
            <a:pPr>
              <a:buClr>
                <a:schemeClr val="accent1"/>
              </a:buClr>
              <a:buFont typeface="Wingdings" pitchFamily="2" charset="2"/>
              <a:buChar char="Ø"/>
            </a:pPr>
            <a:r>
              <a:rPr lang="en-US" altLang="ja-JP" sz="2400" dirty="0">
                <a:latin typeface="ＭＳ Ｐゴシック" pitchFamily="50" charset="-128"/>
                <a:ea typeface="Meiryo UI" pitchFamily="50" charset="-128"/>
                <a:cs typeface="Meiryo UI" pitchFamily="50" charset="-128"/>
              </a:rPr>
              <a:t> </a:t>
            </a:r>
            <a:r>
              <a:rPr lang="en-US" altLang="ja-JP" sz="2400" dirty="0">
                <a:cs typeface="Arial" charset="0"/>
              </a:rPr>
              <a:t>PMT+</a:t>
            </a:r>
            <a:r>
              <a:rPr lang="ja-JP" altLang="en-US" sz="2400" dirty="0">
                <a:latin typeface="ＭＳ Ｐゴシック" pitchFamily="50" charset="-128"/>
                <a:cs typeface="Arial" charset="0"/>
              </a:rPr>
              <a:t>省電力高圧回路 ← ほぼ</a:t>
            </a:r>
            <a:r>
              <a:rPr lang="en-US" altLang="ja-JP" sz="2400" dirty="0">
                <a:latin typeface="ＭＳ Ｐゴシック" pitchFamily="50" charset="-128"/>
                <a:cs typeface="Arial" charset="0"/>
              </a:rPr>
              <a:t>fix </a:t>
            </a:r>
            <a:r>
              <a:rPr lang="ja-JP" altLang="en-US" sz="2400" dirty="0">
                <a:latin typeface="ＭＳ Ｐゴシック" pitchFamily="50" charset="-128"/>
                <a:cs typeface="Arial" charset="0"/>
              </a:rPr>
              <a:t>：前回</a:t>
            </a:r>
            <a:r>
              <a:rPr lang="en-US" altLang="ja-JP" sz="2400" dirty="0">
                <a:cs typeface="Arial" charset="0"/>
              </a:rPr>
              <a:t>(2011</a:t>
            </a:r>
            <a:r>
              <a:rPr lang="ja-JP" altLang="en-US" sz="2400" dirty="0">
                <a:latin typeface="ＭＳ Ｐゴシック" pitchFamily="50" charset="-128"/>
                <a:cs typeface="Arial" charset="0"/>
              </a:rPr>
              <a:t>秋</a:t>
            </a:r>
            <a:r>
              <a:rPr lang="en-US" altLang="ja-JP" sz="2400" dirty="0">
                <a:cs typeface="Arial" charset="0"/>
              </a:rPr>
              <a:t>)</a:t>
            </a:r>
            <a:r>
              <a:rPr lang="en-US" altLang="ja-JP" sz="2400" dirty="0">
                <a:latin typeface="ＭＳ Ｐゴシック" pitchFamily="50" charset="-128"/>
                <a:cs typeface="Arial" charset="0"/>
              </a:rPr>
              <a:t> </a:t>
            </a:r>
            <a:r>
              <a:rPr lang="ja-JP" altLang="en-US" sz="2400" dirty="0">
                <a:latin typeface="ＭＳ Ｐゴシック" pitchFamily="50" charset="-128"/>
                <a:cs typeface="Arial" charset="0"/>
              </a:rPr>
              <a:t>報告済み</a:t>
            </a:r>
            <a:endParaRPr lang="en-US" altLang="ja-JP" sz="2400" dirty="0">
              <a:latin typeface="ＭＳ Ｐゴシック" pitchFamily="50" charset="-128"/>
              <a:cs typeface="Arial" charset="0"/>
            </a:endParaRPr>
          </a:p>
          <a:p>
            <a:pPr>
              <a:buClr>
                <a:schemeClr val="accent1"/>
              </a:buClr>
              <a:buFont typeface="Wingdings" pitchFamily="2" charset="2"/>
              <a:buChar char="Ø"/>
            </a:pPr>
            <a:r>
              <a:rPr lang="en-US" altLang="ja-JP" sz="2400" dirty="0">
                <a:latin typeface="ＭＳ Ｐゴシック" pitchFamily="50" charset="-128"/>
                <a:cs typeface="Arial" charset="0"/>
              </a:rPr>
              <a:t> </a:t>
            </a:r>
            <a:r>
              <a:rPr lang="ja-JP" altLang="en-US" sz="2400" dirty="0">
                <a:latin typeface="ＭＳ Ｐゴシック" pitchFamily="50" charset="-128"/>
                <a:cs typeface="Arial" charset="0"/>
              </a:rPr>
              <a:t>高速プリアンプ ← 要求を満たす新しいプリアンプの評価試験中</a:t>
            </a:r>
            <a:endParaRPr lang="en-US" altLang="ja-JP" sz="2400" dirty="0">
              <a:latin typeface="ＭＳ Ｐゴシック" pitchFamily="50" charset="-128"/>
              <a:cs typeface="Arial" charset="0"/>
            </a:endParaRPr>
          </a:p>
          <a:p>
            <a:pPr>
              <a:buClr>
                <a:schemeClr val="accent1"/>
              </a:buClr>
              <a:buFont typeface="Wingdings" pitchFamily="2" charset="2"/>
              <a:buChar char="Ø"/>
            </a:pPr>
            <a:r>
              <a:rPr lang="en-US" altLang="ja-JP" sz="2400" dirty="0">
                <a:latin typeface="ＭＳ Ｐゴシック" pitchFamily="50" charset="-128"/>
                <a:cs typeface="Arial" charset="0"/>
              </a:rPr>
              <a:t> </a:t>
            </a:r>
            <a:r>
              <a:rPr lang="ja-JP" altLang="en-US" sz="2400" dirty="0">
                <a:latin typeface="ＭＳ Ｐゴシック" pitchFamily="50" charset="-128"/>
                <a:cs typeface="Arial" charset="0"/>
              </a:rPr>
              <a:t>モニタ・制御部 ← プリアンプに合わせて変更予定</a:t>
            </a:r>
            <a:endParaRPr lang="en-US" altLang="ja-JP" sz="2400" dirty="0">
              <a:latin typeface="ＭＳ Ｐゴシック" pitchFamily="50" charset="-128"/>
              <a:cs typeface="Arial" charset="0"/>
            </a:endParaRPr>
          </a:p>
          <a:p>
            <a:pPr>
              <a:buClr>
                <a:schemeClr val="accent1"/>
              </a:buClr>
              <a:buFont typeface="Wingdings" pitchFamily="2" charset="2"/>
              <a:buChar char="Ø"/>
            </a:pPr>
            <a:r>
              <a:rPr lang="en-US" altLang="ja-JP" sz="2400" dirty="0">
                <a:latin typeface="ＭＳ Ｐゴシック" pitchFamily="50" charset="-128"/>
                <a:cs typeface="Arial" charset="0"/>
              </a:rPr>
              <a:t> </a:t>
            </a:r>
            <a:r>
              <a:rPr lang="ja-JP" altLang="en-US" sz="2400" dirty="0">
                <a:latin typeface="ＭＳ Ｐゴシック" pitchFamily="50" charset="-128"/>
                <a:cs typeface="Arial" charset="0"/>
              </a:rPr>
              <a:t>高速読み出し回路 ← </a:t>
            </a:r>
            <a:r>
              <a:rPr lang="en-US" altLang="ja-JP" sz="2400" dirty="0">
                <a:cs typeface="Arial" charset="0"/>
              </a:rPr>
              <a:t>v.2</a:t>
            </a:r>
            <a:r>
              <a:rPr lang="ja-JP" altLang="en-US" sz="2400" dirty="0">
                <a:latin typeface="ＭＳ Ｐゴシック" pitchFamily="50" charset="-128"/>
                <a:cs typeface="Arial" charset="0"/>
              </a:rPr>
              <a:t>から</a:t>
            </a:r>
            <a:r>
              <a:rPr lang="en-US" altLang="ja-JP" sz="2400" dirty="0">
                <a:cs typeface="Arial" charset="0"/>
              </a:rPr>
              <a:t>v.3</a:t>
            </a:r>
            <a:r>
              <a:rPr lang="ja-JP" altLang="en-US" sz="2400" dirty="0">
                <a:latin typeface="ＭＳ Ｐゴシック" pitchFamily="50" charset="-128"/>
                <a:cs typeface="Arial" charset="0"/>
              </a:rPr>
              <a:t>へ </a:t>
            </a:r>
            <a:r>
              <a:rPr lang="en-US" altLang="ja-JP" sz="2400" dirty="0">
                <a:cs typeface="Arial" charset="0"/>
              </a:rPr>
              <a:t>(CTA</a:t>
            </a:r>
            <a:r>
              <a:rPr lang="ja-JP" altLang="en-US" sz="2400" dirty="0">
                <a:latin typeface="ＭＳ Ｐゴシック" pitchFamily="50" charset="-128"/>
                <a:cs typeface="Arial" charset="0"/>
              </a:rPr>
              <a:t>報告</a:t>
            </a:r>
            <a:r>
              <a:rPr lang="en-US" altLang="ja-JP" sz="2400" dirty="0">
                <a:cs typeface="Arial" charset="0"/>
              </a:rPr>
              <a:t>35</a:t>
            </a:r>
            <a:r>
              <a:rPr lang="ja-JP" altLang="en-US" sz="2400" dirty="0">
                <a:cs typeface="Arial" charset="0"/>
              </a:rPr>
              <a:t>：</a:t>
            </a:r>
            <a:r>
              <a:rPr lang="ja-JP" altLang="en-US" sz="2400" dirty="0">
                <a:latin typeface="ＭＳ Ｐゴシック" pitchFamily="50" charset="-128"/>
                <a:cs typeface="Arial" charset="0"/>
              </a:rPr>
              <a:t>萩原</a:t>
            </a:r>
            <a:r>
              <a:rPr lang="en-US" altLang="ja-JP" sz="2400" dirty="0">
                <a:cs typeface="Arial" charset="0"/>
              </a:rPr>
              <a:t>)</a:t>
            </a:r>
          </a:p>
        </p:txBody>
      </p:sp>
      <p:cxnSp>
        <p:nvCxnSpPr>
          <p:cNvPr id="18" name="直線矢印コネクタ 17"/>
          <p:cNvCxnSpPr>
            <a:stCxn id="15" idx="2"/>
          </p:cNvCxnSpPr>
          <p:nvPr/>
        </p:nvCxnSpPr>
        <p:spPr>
          <a:xfrm flipH="1">
            <a:off x="3422650" y="1760538"/>
            <a:ext cx="112713" cy="3429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8" idx="2"/>
          </p:cNvCxnSpPr>
          <p:nvPr/>
        </p:nvCxnSpPr>
        <p:spPr>
          <a:xfrm>
            <a:off x="2011363" y="1760538"/>
            <a:ext cx="112712" cy="25717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268538" y="3789363"/>
            <a:ext cx="1439862" cy="58737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2051050" y="3933825"/>
            <a:ext cx="720725" cy="442913"/>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1187450" y="4076700"/>
            <a:ext cx="576263" cy="32702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131" name="テキスト ボックス 23"/>
          <p:cNvSpPr txBox="1">
            <a:spLocks noChangeArrowheads="1"/>
          </p:cNvSpPr>
          <p:nvPr/>
        </p:nvSpPr>
        <p:spPr bwMode="auto">
          <a:xfrm>
            <a:off x="5940425" y="3860800"/>
            <a:ext cx="2879725" cy="831850"/>
          </a:xfrm>
          <a:prstGeom prst="rect">
            <a:avLst/>
          </a:prstGeom>
          <a:noFill/>
          <a:ln w="38100">
            <a:solidFill>
              <a:srgbClr val="FFC000"/>
            </a:solidFill>
            <a:miter lim="800000"/>
            <a:headEnd/>
            <a:tailEnd/>
          </a:ln>
        </p:spPr>
        <p:txBody>
          <a:bodyPr>
            <a:spAutoFit/>
          </a:bodyPr>
          <a:lstStyle/>
          <a:p>
            <a:r>
              <a:rPr lang="en-US" altLang="ja-JP" sz="2400"/>
              <a:t>LST</a:t>
            </a:r>
            <a:r>
              <a:rPr lang="ja-JP" altLang="en-US" sz="2400"/>
              <a:t>では</a:t>
            </a:r>
            <a:r>
              <a:rPr lang="en-US" altLang="ja-JP" sz="2400"/>
              <a:t>265</a:t>
            </a:r>
            <a:r>
              <a:rPr lang="ja-JP" altLang="en-US" sz="2400"/>
              <a:t>クラスタ</a:t>
            </a:r>
            <a:endParaRPr lang="en-US" altLang="ja-JP" sz="2400"/>
          </a:p>
          <a:p>
            <a:r>
              <a:rPr lang="ja-JP" altLang="en-US" sz="2400"/>
              <a:t>使用予定</a:t>
            </a:r>
          </a:p>
        </p:txBody>
      </p:sp>
      <p:sp>
        <p:nvSpPr>
          <p:cNvPr id="25" name="スライド番号プレースホルダ 24"/>
          <p:cNvSpPr>
            <a:spLocks noGrp="1"/>
          </p:cNvSpPr>
          <p:nvPr>
            <p:ph type="sldNum" sz="quarter" idx="12"/>
          </p:nvPr>
        </p:nvSpPr>
        <p:spPr>
          <a:xfrm>
            <a:off x="8243888" y="6356350"/>
            <a:ext cx="504825" cy="457200"/>
          </a:xfrm>
        </p:spPr>
        <p:txBody>
          <a:bodyPr/>
          <a:lstStyle/>
          <a:p>
            <a:pPr>
              <a:defRPr/>
            </a:pPr>
            <a:fld id="{CBB7E75A-2427-4368-A413-61624786EBCD}" type="slidenum">
              <a:rPr lang="ja-JP" altLang="en-US" smtClean="0"/>
              <a:pPr>
                <a:defRPr/>
              </a:pPr>
              <a:t>3</a:t>
            </a:fld>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2"/>
          <p:cNvSpPr>
            <a:spLocks noGrp="1"/>
          </p:cNvSpPr>
          <p:nvPr>
            <p:ph type="title"/>
          </p:nvPr>
        </p:nvSpPr>
        <p:spPr>
          <a:xfrm>
            <a:off x="0" y="44450"/>
            <a:ext cx="9144000" cy="792163"/>
          </a:xfrm>
        </p:spPr>
        <p:txBody>
          <a:bodyPr/>
          <a:lstStyle/>
          <a:p>
            <a:pPr eaLnBrk="1" hangingPunct="1">
              <a:defRPr/>
            </a:pPr>
            <a:r>
              <a:rPr lang="ja-JP" altLang="en-US" sz="4000" dirty="0" smtClean="0">
                <a:solidFill>
                  <a:schemeClr val="tx1"/>
                </a:solidFill>
                <a:ea typeface="ＭＳ Ｐゴシック" pitchFamily="50" charset="-128"/>
              </a:rPr>
              <a:t>光検出器</a:t>
            </a:r>
            <a:r>
              <a:rPr lang="en-US" altLang="ja-JP" sz="4000" dirty="0" smtClean="0">
                <a:solidFill>
                  <a:schemeClr val="tx1"/>
                </a:solidFill>
                <a:ea typeface="ＭＳ Ｐゴシック" pitchFamily="50" charset="-128"/>
              </a:rPr>
              <a:t>+</a:t>
            </a:r>
            <a:r>
              <a:rPr lang="ja-JP" altLang="en-US" sz="4000" dirty="0" smtClean="0">
                <a:solidFill>
                  <a:schemeClr val="tx1"/>
                </a:solidFill>
                <a:ea typeface="ＭＳ Ｐゴシック" pitchFamily="50" charset="-128"/>
              </a:rPr>
              <a:t>高圧回路開発 </a:t>
            </a:r>
            <a:r>
              <a:rPr lang="en-US" altLang="ja-JP" sz="4000" dirty="0" smtClean="0">
                <a:solidFill>
                  <a:schemeClr val="tx1"/>
                </a:solidFill>
                <a:ea typeface="ＭＳ Ｐゴシック" pitchFamily="50" charset="-128"/>
              </a:rPr>
              <a:t>(</a:t>
            </a:r>
            <a:r>
              <a:rPr lang="ja-JP" altLang="en-US" sz="4000" dirty="0" smtClean="0">
                <a:solidFill>
                  <a:schemeClr val="tx1"/>
                </a:solidFill>
                <a:ea typeface="ＭＳ Ｐゴシック" pitchFamily="50" charset="-128"/>
              </a:rPr>
              <a:t>報告済み</a:t>
            </a:r>
            <a:r>
              <a:rPr lang="en-US" altLang="ja-JP" sz="4000" dirty="0" smtClean="0">
                <a:solidFill>
                  <a:schemeClr val="tx1"/>
                </a:solidFill>
                <a:ea typeface="ＭＳ Ｐゴシック" pitchFamily="50" charset="-128"/>
              </a:rPr>
              <a:t>)</a:t>
            </a:r>
            <a:endParaRPr lang="ja-JP" altLang="en-US" sz="4000" dirty="0" smtClean="0">
              <a:solidFill>
                <a:schemeClr val="tx1"/>
              </a:solidFill>
              <a:ea typeface="ＭＳ Ｐゴシック" pitchFamily="50" charset="-128"/>
            </a:endParaRPr>
          </a:p>
        </p:txBody>
      </p:sp>
      <p:sp>
        <p:nvSpPr>
          <p:cNvPr id="6147" name="正方形/長方形 4"/>
          <p:cNvSpPr>
            <a:spLocks noChangeArrowheads="1"/>
          </p:cNvSpPr>
          <p:nvPr/>
        </p:nvSpPr>
        <p:spPr bwMode="auto">
          <a:xfrm>
            <a:off x="144463" y="3282950"/>
            <a:ext cx="4572000" cy="3375025"/>
          </a:xfrm>
          <a:prstGeom prst="rect">
            <a:avLst/>
          </a:prstGeom>
          <a:noFill/>
          <a:ln w="38100">
            <a:solidFill>
              <a:srgbClr val="FFC000"/>
            </a:solidFill>
            <a:miter lim="800000"/>
            <a:headEnd/>
            <a:tailEnd/>
          </a:ln>
        </p:spPr>
        <p:txBody>
          <a:bodyPr>
            <a:spAutoFit/>
          </a:bodyPr>
          <a:lstStyle/>
          <a:p>
            <a:r>
              <a:rPr lang="en-US" altLang="ja-JP" sz="2000" u="sng"/>
              <a:t>PMT</a:t>
            </a:r>
            <a:r>
              <a:rPr lang="ja-JP" altLang="en-US" sz="2000" u="sng"/>
              <a:t>仕様、性能</a:t>
            </a:r>
            <a:endParaRPr lang="en-US" altLang="ja-JP" sz="2000" u="sng"/>
          </a:p>
          <a:p>
            <a:pPr>
              <a:buClr>
                <a:schemeClr val="accent1"/>
              </a:buClr>
              <a:buFont typeface="Wingdings" pitchFamily="2" charset="2"/>
              <a:buChar char="Ø"/>
            </a:pPr>
            <a:r>
              <a:rPr lang="en-US" altLang="ja-JP" sz="2000"/>
              <a:t> 1.5</a:t>
            </a:r>
            <a:r>
              <a:rPr lang="ja-JP" altLang="en-US" sz="2000"/>
              <a:t>インチスーパーバイアルカリ光電面</a:t>
            </a:r>
            <a:endParaRPr lang="en-US" altLang="ja-JP" sz="2000"/>
          </a:p>
          <a:p>
            <a:pPr>
              <a:buClr>
                <a:schemeClr val="accent1"/>
              </a:buClr>
              <a:buFont typeface="Wingdings" pitchFamily="2" charset="2"/>
              <a:buChar char="Ø"/>
            </a:pPr>
            <a:r>
              <a:rPr lang="ja-JP" altLang="en-US" sz="2000"/>
              <a:t> ラインフォーカスダイノード </a:t>
            </a:r>
            <a:r>
              <a:rPr lang="en-US" altLang="ja-JP" sz="2000"/>
              <a:t>8</a:t>
            </a:r>
            <a:r>
              <a:rPr lang="ja-JP" altLang="en-US" sz="2000"/>
              <a:t>段</a:t>
            </a:r>
            <a:endParaRPr lang="en-US" altLang="ja-JP" sz="2000"/>
          </a:p>
          <a:p>
            <a:pPr>
              <a:buClr>
                <a:schemeClr val="accent1"/>
              </a:buClr>
              <a:buFont typeface="Wingdings" pitchFamily="2" charset="2"/>
              <a:buChar char="Ø"/>
            </a:pPr>
            <a:r>
              <a:rPr lang="ja-JP" altLang="en-US" sz="2000"/>
              <a:t> 量子効率</a:t>
            </a:r>
            <a:r>
              <a:rPr lang="en-US" altLang="ja-JP" sz="2000"/>
              <a:t> &gt; </a:t>
            </a:r>
            <a:r>
              <a:rPr lang="en-US" altLang="ja-JP" sz="2000">
                <a:solidFill>
                  <a:srgbClr val="FFFF00"/>
                </a:solidFill>
              </a:rPr>
              <a:t>35%</a:t>
            </a:r>
          </a:p>
          <a:p>
            <a:pPr>
              <a:buClr>
                <a:schemeClr val="accent1"/>
              </a:buClr>
              <a:buFont typeface="Wingdings" pitchFamily="2" charset="2"/>
              <a:buChar char="Ø"/>
            </a:pPr>
            <a:r>
              <a:rPr lang="ja-JP" altLang="en-US" sz="2000"/>
              <a:t> アフターパルス</a:t>
            </a:r>
            <a:r>
              <a:rPr lang="en-US" altLang="ja-JP" sz="2000"/>
              <a:t> &lt; 0.05%(&gt; 4 p.e.)</a:t>
            </a:r>
          </a:p>
          <a:p>
            <a:pPr>
              <a:buClr>
                <a:schemeClr val="accent1"/>
              </a:buClr>
              <a:buFont typeface="Wingdings" pitchFamily="2" charset="2"/>
              <a:buChar char="Ø"/>
            </a:pPr>
            <a:r>
              <a:rPr lang="ja-JP" altLang="en-US" sz="2000"/>
              <a:t> パルス幅</a:t>
            </a:r>
            <a:r>
              <a:rPr lang="en-US" altLang="ja-JP" sz="2000"/>
              <a:t> 2.5~3ns(FWHM)</a:t>
            </a:r>
          </a:p>
          <a:p>
            <a:pPr>
              <a:buClr>
                <a:schemeClr val="accent1"/>
              </a:buClr>
              <a:buFont typeface="Wingdings" pitchFamily="2" charset="2"/>
              <a:buChar char="Ø"/>
            </a:pPr>
            <a:r>
              <a:rPr lang="en-US" altLang="ja-JP" sz="2000"/>
              <a:t> Frosted Concave-convex Window</a:t>
            </a:r>
          </a:p>
          <a:p>
            <a:pPr>
              <a:buClr>
                <a:schemeClr val="accent1"/>
              </a:buClr>
              <a:buFont typeface="Wingdings" pitchFamily="2" charset="2"/>
              <a:buChar char="Ø"/>
            </a:pPr>
            <a:r>
              <a:rPr lang="ja-JP" altLang="en-US" sz="2000"/>
              <a:t> 時間特性　</a:t>
            </a:r>
            <a:r>
              <a:rPr lang="en-US" altLang="ja-JP" sz="2000"/>
              <a:t>TTS &lt;1.3ns</a:t>
            </a:r>
          </a:p>
          <a:p>
            <a:pPr>
              <a:buClr>
                <a:schemeClr val="accent1"/>
              </a:buClr>
              <a:buFont typeface="Wingdings" pitchFamily="2" charset="2"/>
              <a:buChar char="Ø"/>
            </a:pPr>
            <a:r>
              <a:rPr lang="ja-JP" altLang="en-US" sz="2000"/>
              <a:t> 寿命</a:t>
            </a:r>
            <a:r>
              <a:rPr lang="en-US" altLang="ja-JP" sz="2000"/>
              <a:t> &gt; 10years</a:t>
            </a:r>
          </a:p>
          <a:p>
            <a:pPr>
              <a:buClr>
                <a:schemeClr val="accent1"/>
              </a:buClr>
              <a:buFont typeface="Wingdings" pitchFamily="2" charset="2"/>
              <a:buChar char="Ø"/>
            </a:pPr>
            <a:r>
              <a:rPr lang="ja-JP" altLang="en-US" sz="2000"/>
              <a:t> 動作ゲイン</a:t>
            </a:r>
            <a:r>
              <a:rPr lang="en-US" altLang="ja-JP" sz="2000"/>
              <a:t> 4x10</a:t>
            </a:r>
            <a:r>
              <a:rPr lang="en-US" altLang="ja-JP" sz="2000" baseline="30000"/>
              <a:t>4 </a:t>
            </a:r>
            <a:r>
              <a:rPr lang="en-US" altLang="ja-JP" sz="2000">
                <a:solidFill>
                  <a:srgbClr val="FFFF00"/>
                </a:solidFill>
              </a:rPr>
              <a:t> </a:t>
            </a:r>
          </a:p>
          <a:p>
            <a:pPr>
              <a:buClr>
                <a:schemeClr val="accent1"/>
              </a:buClr>
              <a:buFont typeface="Wingdings" pitchFamily="2" charset="2"/>
              <a:buChar char="Ø"/>
            </a:pPr>
            <a:endParaRPr lang="en-US" altLang="ja-JP" sz="2000" baseline="30000">
              <a:solidFill>
                <a:srgbClr val="FFFF00"/>
              </a:solidFill>
            </a:endParaRPr>
          </a:p>
        </p:txBody>
      </p:sp>
      <p:grpSp>
        <p:nvGrpSpPr>
          <p:cNvPr id="6148" name="グループ化 33"/>
          <p:cNvGrpSpPr>
            <a:grpSpLocks/>
          </p:cNvGrpSpPr>
          <p:nvPr/>
        </p:nvGrpSpPr>
        <p:grpSpPr bwMode="auto">
          <a:xfrm>
            <a:off x="2266950" y="908050"/>
            <a:ext cx="5761038" cy="2233613"/>
            <a:chOff x="-110764" y="1748314"/>
            <a:chExt cx="5583042" cy="2071504"/>
          </a:xfrm>
        </p:grpSpPr>
        <p:pic>
          <p:nvPicPr>
            <p:cNvPr id="6155" name="Picture 2" descr="C:\Users\Reiko Orito\Desktop\SCB資料\写真\PMT+AMP(M)_1.JPG"/>
            <p:cNvPicPr>
              <a:picLocks noChangeAspect="1" noChangeArrowheads="1"/>
            </p:cNvPicPr>
            <p:nvPr/>
          </p:nvPicPr>
          <p:blipFill>
            <a:blip r:embed="rId3" cstate="print"/>
            <a:srcRect l="-4865" t="35574" b="16023"/>
            <a:stretch>
              <a:fillRect/>
            </a:stretch>
          </p:blipFill>
          <p:spPr bwMode="auto">
            <a:xfrm>
              <a:off x="-110764" y="1748314"/>
              <a:ext cx="5546860" cy="2040726"/>
            </a:xfrm>
            <a:prstGeom prst="rect">
              <a:avLst/>
            </a:prstGeom>
            <a:noFill/>
            <a:ln w="9525">
              <a:noFill/>
              <a:miter lim="800000"/>
              <a:headEnd/>
              <a:tailEnd/>
            </a:ln>
          </p:spPr>
        </p:pic>
        <p:sp>
          <p:nvSpPr>
            <p:cNvPr id="6156" name="テキスト ボックス 5"/>
            <p:cNvSpPr txBox="1">
              <a:spLocks noChangeArrowheads="1"/>
            </p:cNvSpPr>
            <p:nvPr/>
          </p:nvSpPr>
          <p:spPr bwMode="auto">
            <a:xfrm>
              <a:off x="1619672" y="3419708"/>
              <a:ext cx="726481" cy="400110"/>
            </a:xfrm>
            <a:prstGeom prst="rect">
              <a:avLst/>
            </a:prstGeom>
            <a:noFill/>
            <a:ln w="9525">
              <a:noFill/>
              <a:miter lim="800000"/>
              <a:headEnd/>
              <a:tailEnd/>
            </a:ln>
          </p:spPr>
          <p:txBody>
            <a:bodyPr wrap="none">
              <a:spAutoFit/>
            </a:bodyPr>
            <a:lstStyle/>
            <a:p>
              <a:r>
                <a:rPr lang="en-US" altLang="ja-JP" sz="2000" b="1">
                  <a:solidFill>
                    <a:srgbClr val="FFFF00"/>
                  </a:solidFill>
                  <a:ea typeface="Meiryo UI" pitchFamily="50" charset="-128"/>
                  <a:cs typeface="Meiryo UI" pitchFamily="50" charset="-128"/>
                </a:rPr>
                <a:t>PMT</a:t>
              </a:r>
            </a:p>
          </p:txBody>
        </p:sp>
        <p:cxnSp>
          <p:nvCxnSpPr>
            <p:cNvPr id="8" name="直線矢印コネクタ 7"/>
            <p:cNvCxnSpPr/>
            <p:nvPr/>
          </p:nvCxnSpPr>
          <p:spPr>
            <a:xfrm rot="5400000">
              <a:off x="-313319" y="2608864"/>
              <a:ext cx="1152798" cy="0"/>
            </a:xfrm>
            <a:prstGeom prst="straightConnector1">
              <a:avLst/>
            </a:prstGeom>
            <a:ln w="381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158" name="テキスト ボックス 6"/>
            <p:cNvSpPr txBox="1">
              <a:spLocks noChangeArrowheads="1"/>
            </p:cNvSpPr>
            <p:nvPr/>
          </p:nvSpPr>
          <p:spPr bwMode="auto">
            <a:xfrm>
              <a:off x="68685" y="3304723"/>
              <a:ext cx="1242873" cy="405667"/>
            </a:xfrm>
            <a:prstGeom prst="rect">
              <a:avLst/>
            </a:prstGeom>
            <a:noFill/>
            <a:ln w="9525">
              <a:noFill/>
              <a:miter lim="800000"/>
              <a:headEnd/>
              <a:tailEnd/>
            </a:ln>
          </p:spPr>
          <p:txBody>
            <a:bodyPr>
              <a:spAutoFit/>
            </a:bodyPr>
            <a:lstStyle/>
            <a:p>
              <a:r>
                <a:rPr lang="en-US" altLang="ja-JP" sz="2400">
                  <a:solidFill>
                    <a:srgbClr val="FF0000"/>
                  </a:solidFill>
                  <a:cs typeface="Arial" charset="0"/>
                </a:rPr>
                <a:t>~38mm</a:t>
              </a:r>
              <a:endParaRPr lang="ja-JP" altLang="en-US" sz="2400">
                <a:solidFill>
                  <a:srgbClr val="FF0000"/>
                </a:solidFill>
                <a:cs typeface="Arial" charset="0"/>
              </a:endParaRPr>
            </a:p>
          </p:txBody>
        </p:sp>
        <p:sp>
          <p:nvSpPr>
            <p:cNvPr id="6159" name="テキスト ボックス 8"/>
            <p:cNvSpPr txBox="1">
              <a:spLocks noChangeArrowheads="1"/>
            </p:cNvSpPr>
            <p:nvPr/>
          </p:nvSpPr>
          <p:spPr bwMode="auto">
            <a:xfrm>
              <a:off x="2611363" y="3422085"/>
              <a:ext cx="1256011" cy="371187"/>
            </a:xfrm>
            <a:prstGeom prst="rect">
              <a:avLst/>
            </a:prstGeom>
            <a:noFill/>
            <a:ln w="9525">
              <a:noFill/>
              <a:miter lim="800000"/>
              <a:headEnd/>
              <a:tailEnd/>
            </a:ln>
          </p:spPr>
          <p:txBody>
            <a:bodyPr>
              <a:spAutoFit/>
            </a:bodyPr>
            <a:lstStyle/>
            <a:p>
              <a:r>
                <a:rPr lang="ja-JP" altLang="en-US" sz="2000" b="1">
                  <a:solidFill>
                    <a:srgbClr val="FFFF00"/>
                  </a:solidFill>
                  <a:latin typeface="ＭＳ Ｐゴシック" pitchFamily="50" charset="-128"/>
                  <a:ea typeface="Meiryo UI" pitchFamily="50" charset="-128"/>
                  <a:cs typeface="Meiryo UI" pitchFamily="50" charset="-128"/>
                </a:rPr>
                <a:t>高圧回路</a:t>
              </a:r>
              <a:endParaRPr lang="en-US" altLang="ja-JP" sz="2000" b="1">
                <a:solidFill>
                  <a:srgbClr val="FFFF00"/>
                </a:solidFill>
                <a:latin typeface="ＭＳ Ｐゴシック" pitchFamily="50" charset="-128"/>
                <a:ea typeface="Meiryo UI" pitchFamily="50" charset="-128"/>
                <a:cs typeface="Meiryo UI" pitchFamily="50" charset="-128"/>
              </a:endParaRPr>
            </a:p>
          </p:txBody>
        </p:sp>
        <p:sp>
          <p:nvSpPr>
            <p:cNvPr id="6160" name="テキスト ボックス 9"/>
            <p:cNvSpPr txBox="1">
              <a:spLocks noChangeArrowheads="1"/>
            </p:cNvSpPr>
            <p:nvPr/>
          </p:nvSpPr>
          <p:spPr bwMode="auto">
            <a:xfrm>
              <a:off x="3778143" y="3394021"/>
              <a:ext cx="1694135" cy="351579"/>
            </a:xfrm>
            <a:prstGeom prst="rect">
              <a:avLst/>
            </a:prstGeom>
            <a:noFill/>
            <a:ln w="9525">
              <a:noFill/>
              <a:miter lim="800000"/>
              <a:headEnd/>
              <a:tailEnd/>
            </a:ln>
          </p:spPr>
          <p:txBody>
            <a:bodyPr wrap="none">
              <a:spAutoFit/>
            </a:bodyPr>
            <a:lstStyle/>
            <a:p>
              <a:r>
                <a:rPr lang="ja-JP" altLang="en-US" sz="2000" b="1">
                  <a:solidFill>
                    <a:srgbClr val="FFFF00"/>
                  </a:solidFill>
                  <a:latin typeface="ＭＳ Ｐゴシック" pitchFamily="50" charset="-128"/>
                  <a:ea typeface="Meiryo UI" pitchFamily="50" charset="-128"/>
                  <a:cs typeface="Meiryo UI" pitchFamily="50" charset="-128"/>
                </a:rPr>
                <a:t>プリアンプ回路</a:t>
              </a:r>
              <a:endParaRPr lang="en-US" altLang="ja-JP" sz="2000" b="1">
                <a:solidFill>
                  <a:srgbClr val="FFFF00"/>
                </a:solidFill>
                <a:latin typeface="ＭＳ Ｐゴシック" pitchFamily="50" charset="-128"/>
                <a:ea typeface="Meiryo UI" pitchFamily="50" charset="-128"/>
                <a:cs typeface="Meiryo UI" pitchFamily="50" charset="-128"/>
              </a:endParaRPr>
            </a:p>
          </p:txBody>
        </p:sp>
        <p:cxnSp>
          <p:nvCxnSpPr>
            <p:cNvPr id="12" name="直線矢印コネクタ 11"/>
            <p:cNvCxnSpPr>
              <a:stCxn id="6156" idx="0"/>
            </p:cNvCxnSpPr>
            <p:nvPr/>
          </p:nvCxnSpPr>
          <p:spPr>
            <a:xfrm flipV="1">
              <a:off x="1983069" y="2996811"/>
              <a:ext cx="0" cy="424018"/>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989217" y="3141095"/>
              <a:ext cx="718456" cy="0"/>
            </a:xfrm>
            <a:prstGeom prst="straightConnector1">
              <a:avLst/>
            </a:prstGeom>
            <a:ln w="41275">
              <a:solidFill>
                <a:srgbClr val="FFFF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160" idx="0"/>
            </p:cNvCxnSpPr>
            <p:nvPr/>
          </p:nvCxnSpPr>
          <p:spPr>
            <a:xfrm flipV="1">
              <a:off x="4624591" y="2955587"/>
              <a:ext cx="18461" cy="438741"/>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149" name="テキスト ボックス 15"/>
          <p:cNvSpPr txBox="1">
            <a:spLocks noChangeArrowheads="1"/>
          </p:cNvSpPr>
          <p:nvPr/>
        </p:nvSpPr>
        <p:spPr bwMode="auto">
          <a:xfrm>
            <a:off x="144463" y="1333500"/>
            <a:ext cx="2411412" cy="1016000"/>
          </a:xfrm>
          <a:prstGeom prst="rect">
            <a:avLst/>
          </a:prstGeom>
          <a:noFill/>
          <a:ln w="9525">
            <a:noFill/>
            <a:miter lim="800000"/>
            <a:headEnd/>
            <a:tailEnd/>
          </a:ln>
        </p:spPr>
        <p:txBody>
          <a:bodyPr>
            <a:spAutoFit/>
          </a:bodyPr>
          <a:lstStyle/>
          <a:p>
            <a:r>
              <a:rPr lang="ja-JP" altLang="en-US" sz="2000"/>
              <a:t>浜松ホトニクス社製</a:t>
            </a:r>
            <a:endParaRPr lang="en-US" altLang="ja-JP" sz="2000"/>
          </a:p>
          <a:p>
            <a:r>
              <a:rPr lang="ja-JP" altLang="en-US" sz="2000"/>
              <a:t>光電子増倍管</a:t>
            </a:r>
            <a:endParaRPr lang="en-US" altLang="ja-JP" sz="2000"/>
          </a:p>
          <a:p>
            <a:r>
              <a:rPr lang="en-US" altLang="ja-JP" sz="2000"/>
              <a:t>R11920-100CW</a:t>
            </a:r>
            <a:endParaRPr lang="ja-JP" altLang="en-US" sz="2000"/>
          </a:p>
        </p:txBody>
      </p:sp>
      <p:sp>
        <p:nvSpPr>
          <p:cNvPr id="18" name="スライド番号プレースホルダ 17"/>
          <p:cNvSpPr>
            <a:spLocks noGrp="1"/>
          </p:cNvSpPr>
          <p:nvPr>
            <p:ph type="sldNum" sz="quarter" idx="12"/>
          </p:nvPr>
        </p:nvSpPr>
        <p:spPr>
          <a:xfrm>
            <a:off x="6615113" y="6356350"/>
            <a:ext cx="2133600" cy="457200"/>
          </a:xfrm>
        </p:spPr>
        <p:txBody>
          <a:bodyPr/>
          <a:lstStyle/>
          <a:p>
            <a:pPr>
              <a:defRPr/>
            </a:pPr>
            <a:fld id="{869F66E8-C43A-4B82-BFE1-7C0524A50649}" type="slidenum">
              <a:rPr lang="ja-JP" altLang="en-US" smtClean="0"/>
              <a:pPr>
                <a:defRPr/>
              </a:pPr>
              <a:t>4</a:t>
            </a:fld>
            <a:endParaRPr lang="ja-JP" altLang="en-US" dirty="0"/>
          </a:p>
        </p:txBody>
      </p:sp>
      <p:grpSp>
        <p:nvGrpSpPr>
          <p:cNvPr id="6151" name="グループ化 17"/>
          <p:cNvGrpSpPr>
            <a:grpSpLocks/>
          </p:cNvGrpSpPr>
          <p:nvPr/>
        </p:nvGrpSpPr>
        <p:grpSpPr bwMode="auto">
          <a:xfrm>
            <a:off x="4838700" y="3100388"/>
            <a:ext cx="4197350" cy="3497262"/>
            <a:chOff x="3347864" y="2529470"/>
            <a:chExt cx="6063625" cy="4723619"/>
          </a:xfrm>
        </p:grpSpPr>
        <p:sp>
          <p:nvSpPr>
            <p:cNvPr id="6153" name="テキスト ボックス 13"/>
            <p:cNvSpPr txBox="1">
              <a:spLocks noChangeArrowheads="1"/>
            </p:cNvSpPr>
            <p:nvPr/>
          </p:nvSpPr>
          <p:spPr bwMode="auto">
            <a:xfrm>
              <a:off x="3404598" y="2529470"/>
              <a:ext cx="2751579" cy="540554"/>
            </a:xfrm>
            <a:prstGeom prst="rect">
              <a:avLst/>
            </a:prstGeom>
            <a:noFill/>
            <a:ln w="9525">
              <a:noFill/>
              <a:miter lim="800000"/>
              <a:headEnd/>
              <a:tailEnd/>
            </a:ln>
          </p:spPr>
          <p:txBody>
            <a:bodyPr lIns="91422" tIns="45711" rIns="91422" bIns="45711">
              <a:spAutoFit/>
            </a:bodyPr>
            <a:lstStyle/>
            <a:p>
              <a:r>
                <a:rPr lang="ja-JP" altLang="en-US" sz="2000">
                  <a:latin typeface="ＭＳ Ｐゴシック" pitchFamily="50" charset="-128"/>
                </a:rPr>
                <a:t>量子効率曲線</a:t>
              </a:r>
              <a:r>
                <a:rPr lang="en-US" altLang="ja-JP" sz="2000">
                  <a:latin typeface="ＭＳ Ｐゴシック" pitchFamily="50" charset="-128"/>
                </a:rPr>
                <a:t>  </a:t>
              </a:r>
              <a:endParaRPr lang="ja-JP" altLang="en-US" sz="2000">
                <a:cs typeface="Arial" charset="0"/>
              </a:endParaRPr>
            </a:p>
          </p:txBody>
        </p:sp>
        <p:pic>
          <p:nvPicPr>
            <p:cNvPr id="6154" name="Picture 2"/>
            <p:cNvPicPr>
              <a:picLocks noChangeAspect="1" noChangeArrowheads="1"/>
            </p:cNvPicPr>
            <p:nvPr/>
          </p:nvPicPr>
          <p:blipFill>
            <a:blip r:embed="rId4" cstate="print"/>
            <a:srcRect/>
            <a:stretch>
              <a:fillRect/>
            </a:stretch>
          </p:blipFill>
          <p:spPr bwMode="auto">
            <a:xfrm>
              <a:off x="3347864" y="3099324"/>
              <a:ext cx="6063625" cy="4153765"/>
            </a:xfrm>
            <a:prstGeom prst="rect">
              <a:avLst/>
            </a:prstGeom>
            <a:noFill/>
            <a:ln w="9525">
              <a:noFill/>
              <a:miter lim="800000"/>
              <a:headEnd/>
              <a:tailEnd/>
            </a:ln>
          </p:spPr>
        </p:pic>
      </p:grpSp>
      <p:sp>
        <p:nvSpPr>
          <p:cNvPr id="6152" name="テキスト ボックス 15"/>
          <p:cNvSpPr txBox="1">
            <a:spLocks noChangeArrowheads="1"/>
          </p:cNvSpPr>
          <p:nvPr/>
        </p:nvSpPr>
        <p:spPr bwMode="auto">
          <a:xfrm>
            <a:off x="3131840" y="5765800"/>
            <a:ext cx="1655763" cy="831850"/>
          </a:xfrm>
          <a:prstGeom prst="rect">
            <a:avLst/>
          </a:prstGeom>
          <a:noFill/>
          <a:ln w="9525">
            <a:noFill/>
            <a:miter lim="800000"/>
            <a:headEnd/>
            <a:tailEnd/>
          </a:ln>
        </p:spPr>
        <p:txBody>
          <a:bodyPr>
            <a:spAutoFit/>
          </a:bodyPr>
          <a:lstStyle/>
          <a:p>
            <a:r>
              <a:rPr lang="ja-JP" altLang="en-US" sz="2400" dirty="0"/>
              <a:t>デザインは</a:t>
            </a:r>
            <a:endParaRPr lang="en-US" altLang="ja-JP" sz="2400" dirty="0"/>
          </a:p>
          <a:p>
            <a:r>
              <a:rPr lang="ja-JP" altLang="en-US" sz="2400" dirty="0"/>
              <a:t>ほぼ</a:t>
            </a:r>
            <a:r>
              <a:rPr lang="en-US" altLang="ja-JP" sz="2400" dirty="0"/>
              <a:t>fix</a:t>
            </a:r>
            <a:endParaRPr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49"/>
          <p:cNvPicPr>
            <a:picLocks noChangeAspect="1" noChangeArrowheads="1"/>
          </p:cNvPicPr>
          <p:nvPr/>
        </p:nvPicPr>
        <p:blipFill>
          <a:blip r:embed="rId3" cstate="print"/>
          <a:srcRect/>
          <a:stretch>
            <a:fillRect/>
          </a:stretch>
        </p:blipFill>
        <p:spPr bwMode="auto">
          <a:xfrm>
            <a:off x="4356100" y="2636838"/>
            <a:ext cx="4498975" cy="3529012"/>
          </a:xfrm>
          <a:prstGeom prst="rect">
            <a:avLst/>
          </a:prstGeom>
          <a:noFill/>
          <a:ln w="9525">
            <a:noFill/>
            <a:miter lim="800000"/>
            <a:headEnd/>
            <a:tailEnd/>
          </a:ln>
        </p:spPr>
      </p:pic>
      <p:pic>
        <p:nvPicPr>
          <p:cNvPr id="7171" name="Picture 2" descr="C:\Users\Reiko Orito\Desktop\SCB資料\AMP(M)\AMP(M)_V1_1b_photo_top.JPG"/>
          <p:cNvPicPr>
            <a:picLocks noChangeAspect="1" noChangeArrowheads="1"/>
          </p:cNvPicPr>
          <p:nvPr/>
        </p:nvPicPr>
        <p:blipFill>
          <a:blip r:embed="rId4" cstate="print"/>
          <a:srcRect l="16705" r="10905"/>
          <a:stretch>
            <a:fillRect/>
          </a:stretch>
        </p:blipFill>
        <p:spPr bwMode="auto">
          <a:xfrm>
            <a:off x="828675" y="2420938"/>
            <a:ext cx="2590800" cy="2525712"/>
          </a:xfrm>
          <a:prstGeom prst="rect">
            <a:avLst/>
          </a:prstGeom>
          <a:noFill/>
          <a:ln w="9525">
            <a:noFill/>
            <a:miter lim="800000"/>
            <a:headEnd/>
            <a:tailEnd/>
          </a:ln>
        </p:spPr>
      </p:pic>
      <p:sp>
        <p:nvSpPr>
          <p:cNvPr id="7172" name="テキスト ボックス 7"/>
          <p:cNvSpPr txBox="1">
            <a:spLocks noChangeArrowheads="1"/>
          </p:cNvSpPr>
          <p:nvPr/>
        </p:nvSpPr>
        <p:spPr bwMode="auto">
          <a:xfrm>
            <a:off x="144463" y="4967288"/>
            <a:ext cx="4140200" cy="1846262"/>
          </a:xfrm>
          <a:prstGeom prst="rect">
            <a:avLst/>
          </a:prstGeom>
          <a:noFill/>
          <a:ln w="9525">
            <a:noFill/>
            <a:miter lim="800000"/>
            <a:headEnd/>
            <a:tailEnd/>
          </a:ln>
        </p:spPr>
        <p:txBody>
          <a:bodyPr>
            <a:spAutoFit/>
          </a:bodyPr>
          <a:lstStyle/>
          <a:p>
            <a:pPr>
              <a:buClr>
                <a:schemeClr val="accent1"/>
              </a:buClr>
            </a:pPr>
            <a:r>
              <a:rPr lang="en-US" altLang="ja-JP" sz="2200"/>
              <a:t>LEE-39+</a:t>
            </a:r>
            <a:r>
              <a:rPr lang="ja-JP" altLang="en-US" sz="2200"/>
              <a:t>プリアンプボードの仕様</a:t>
            </a:r>
            <a:endParaRPr lang="en-US" altLang="ja-JP" sz="2200"/>
          </a:p>
          <a:p>
            <a:pPr>
              <a:buClr>
                <a:schemeClr val="accent1"/>
              </a:buClr>
            </a:pPr>
            <a:endParaRPr lang="en-US" altLang="ja-JP" sz="800"/>
          </a:p>
          <a:p>
            <a:pPr>
              <a:buClr>
                <a:schemeClr val="accent1"/>
              </a:buClr>
              <a:buFont typeface="Wingdings" pitchFamily="2" charset="2"/>
              <a:buChar char="Ø"/>
            </a:pPr>
            <a:r>
              <a:rPr lang="en-US" altLang="ja-JP" sz="2400"/>
              <a:t> </a:t>
            </a:r>
            <a:r>
              <a:rPr lang="ja-JP" altLang="en-US" sz="2000"/>
              <a:t>消費電力 ≈ </a:t>
            </a:r>
            <a:r>
              <a:rPr lang="en-US" altLang="ja-JP" sz="2000">
                <a:solidFill>
                  <a:srgbClr val="FFFF00"/>
                </a:solidFill>
              </a:rPr>
              <a:t>175</a:t>
            </a:r>
            <a:r>
              <a:rPr lang="en-US" altLang="ja-JP" sz="2000"/>
              <a:t>mW</a:t>
            </a:r>
          </a:p>
          <a:p>
            <a:pPr>
              <a:buClr>
                <a:schemeClr val="accent1"/>
              </a:buClr>
            </a:pPr>
            <a:r>
              <a:rPr lang="ja-JP" altLang="en-US" sz="2000"/>
              <a:t>　　　　   </a:t>
            </a:r>
            <a:r>
              <a:rPr lang="en-US" altLang="ja-JP" sz="2000"/>
              <a:t>( 5[V]×35[mA] )</a:t>
            </a:r>
          </a:p>
          <a:p>
            <a:pPr>
              <a:buClr>
                <a:schemeClr val="accent1"/>
              </a:buClr>
              <a:buFont typeface="Wingdings" pitchFamily="2" charset="2"/>
              <a:buChar char="Ø"/>
            </a:pPr>
            <a:r>
              <a:rPr lang="en-US" altLang="ja-JP" sz="2000"/>
              <a:t> </a:t>
            </a:r>
            <a:r>
              <a:rPr lang="ja-JP" altLang="en-US" sz="2000"/>
              <a:t>ゲイン </a:t>
            </a:r>
            <a:r>
              <a:rPr lang="en-US" altLang="ja-JP" sz="2000"/>
              <a:t>18.3 dB (4GHz)</a:t>
            </a:r>
          </a:p>
          <a:p>
            <a:pPr>
              <a:buClr>
                <a:schemeClr val="accent1"/>
              </a:buClr>
            </a:pPr>
            <a:r>
              <a:rPr lang="en-US" altLang="ja-JP" sz="2000"/>
              <a:t>             20.8 dB (2GHz)</a:t>
            </a:r>
            <a:endParaRPr lang="ja-JP" altLang="en-US" sz="2000"/>
          </a:p>
        </p:txBody>
      </p:sp>
      <p:sp>
        <p:nvSpPr>
          <p:cNvPr id="6149" name="タイトル 2"/>
          <p:cNvSpPr>
            <a:spLocks noGrp="1"/>
          </p:cNvSpPr>
          <p:nvPr>
            <p:ph type="title"/>
          </p:nvPr>
        </p:nvSpPr>
        <p:spPr>
          <a:xfrm>
            <a:off x="0" y="115888"/>
            <a:ext cx="9144000" cy="792162"/>
          </a:xfrm>
        </p:spPr>
        <p:txBody>
          <a:bodyPr/>
          <a:lstStyle/>
          <a:p>
            <a:pPr eaLnBrk="1" hangingPunct="1">
              <a:defRPr/>
            </a:pPr>
            <a:r>
              <a:rPr lang="ja-JP" altLang="en-US" sz="3600" dirty="0" smtClean="0">
                <a:solidFill>
                  <a:schemeClr val="tx1"/>
                </a:solidFill>
                <a:ea typeface="ＭＳ Ｐゴシック" pitchFamily="50" charset="-128"/>
              </a:rPr>
              <a:t>現在のクラスタに使用されているプリアンプ</a:t>
            </a:r>
          </a:p>
        </p:txBody>
      </p:sp>
      <p:grpSp>
        <p:nvGrpSpPr>
          <p:cNvPr id="7174" name="グループ化 5"/>
          <p:cNvGrpSpPr>
            <a:grpSpLocks/>
          </p:cNvGrpSpPr>
          <p:nvPr/>
        </p:nvGrpSpPr>
        <p:grpSpPr bwMode="auto">
          <a:xfrm>
            <a:off x="179388" y="954088"/>
            <a:ext cx="7127875" cy="1322387"/>
            <a:chOff x="755774" y="3711415"/>
            <a:chExt cx="8666231" cy="1323791"/>
          </a:xfrm>
        </p:grpSpPr>
        <p:sp>
          <p:nvSpPr>
            <p:cNvPr id="7182" name="正方形/長方形 3"/>
            <p:cNvSpPr>
              <a:spLocks noChangeArrowheads="1"/>
            </p:cNvSpPr>
            <p:nvPr/>
          </p:nvSpPr>
          <p:spPr bwMode="auto">
            <a:xfrm>
              <a:off x="2226994" y="3711415"/>
              <a:ext cx="7195011" cy="1323791"/>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ja-JP" altLang="en-US" sz="2000"/>
                <a:t> 広いダイナミックレンジ（</a:t>
              </a:r>
              <a:r>
                <a:rPr lang="en-US" altLang="ja-JP" sz="2000">
                  <a:solidFill>
                    <a:srgbClr val="FFFF00"/>
                  </a:solidFill>
                </a:rPr>
                <a:t>1</a:t>
              </a:r>
              <a:r>
                <a:rPr lang="ja-JP" altLang="en-US" sz="2000">
                  <a:solidFill>
                    <a:srgbClr val="FFFF00"/>
                  </a:solidFill>
                </a:rPr>
                <a:t>～</a:t>
              </a:r>
              <a:r>
                <a:rPr lang="en-US" altLang="ja-JP" sz="2000">
                  <a:solidFill>
                    <a:srgbClr val="FFFF00"/>
                  </a:solidFill>
                </a:rPr>
                <a:t>3000 photo electron</a:t>
              </a:r>
              <a:r>
                <a:rPr lang="ja-JP" altLang="en-US" sz="2000"/>
                <a:t>）</a:t>
              </a:r>
              <a:endParaRPr lang="en-US" altLang="ja-JP" sz="2000"/>
            </a:p>
            <a:p>
              <a:pPr>
                <a:buClr>
                  <a:schemeClr val="accent1"/>
                </a:buClr>
                <a:buFont typeface="Wingdings" pitchFamily="2" charset="2"/>
                <a:buChar char="Ø"/>
              </a:pPr>
              <a:r>
                <a:rPr lang="en-US" altLang="ja-JP" sz="2000"/>
                <a:t> </a:t>
              </a:r>
              <a:r>
                <a:rPr lang="ja-JP" altLang="en-US" sz="2000"/>
                <a:t>低ノイズ</a:t>
              </a:r>
              <a:endParaRPr lang="en-US" altLang="ja-JP" sz="2000"/>
            </a:p>
            <a:p>
              <a:pPr>
                <a:buClr>
                  <a:schemeClr val="accent1"/>
                </a:buClr>
                <a:buFont typeface="Wingdings" pitchFamily="2" charset="2"/>
                <a:buChar char="Ø"/>
              </a:pPr>
              <a:r>
                <a:rPr lang="en-US" altLang="ja-JP" sz="2000"/>
                <a:t> </a:t>
              </a:r>
              <a:r>
                <a:rPr lang="ja-JP" altLang="en-US" sz="2000"/>
                <a:t>高速応答（帯域</a:t>
              </a:r>
              <a:r>
                <a:rPr lang="en-US" altLang="ja-JP" sz="2000"/>
                <a:t>500MHz </a:t>
              </a:r>
              <a:r>
                <a:rPr lang="ja-JP" altLang="en-US" sz="2000"/>
                <a:t>以上）</a:t>
              </a:r>
              <a:endParaRPr lang="en-US" altLang="ja-JP" sz="2000"/>
            </a:p>
            <a:p>
              <a:pPr>
                <a:buClr>
                  <a:schemeClr val="accent1"/>
                </a:buClr>
                <a:buFont typeface="Wingdings" pitchFamily="2" charset="2"/>
                <a:buChar char="Ø"/>
              </a:pPr>
              <a:r>
                <a:rPr lang="en-US" altLang="ja-JP" sz="2000"/>
                <a:t> </a:t>
              </a:r>
              <a:r>
                <a:rPr lang="ja-JP" altLang="en-US" sz="2000"/>
                <a:t>低消費電力（≈</a:t>
              </a:r>
              <a:r>
                <a:rPr lang="en-US" altLang="ja-JP" sz="2000">
                  <a:solidFill>
                    <a:srgbClr val="FFFF00"/>
                  </a:solidFill>
                </a:rPr>
                <a:t>100</a:t>
              </a:r>
              <a:r>
                <a:rPr lang="en-US" altLang="ja-JP" sz="2000"/>
                <a:t>mW</a:t>
              </a:r>
              <a:r>
                <a:rPr lang="ja-JP" altLang="en-US" sz="2000"/>
                <a:t>）</a:t>
              </a:r>
            </a:p>
          </p:txBody>
        </p:sp>
        <p:sp>
          <p:nvSpPr>
            <p:cNvPr id="7183" name="テキスト ボックス 4"/>
            <p:cNvSpPr txBox="1">
              <a:spLocks noChangeArrowheads="1"/>
            </p:cNvSpPr>
            <p:nvPr/>
          </p:nvSpPr>
          <p:spPr bwMode="auto">
            <a:xfrm>
              <a:off x="755774" y="3792904"/>
              <a:ext cx="1512168" cy="954361"/>
            </a:xfrm>
            <a:prstGeom prst="rect">
              <a:avLst/>
            </a:prstGeom>
            <a:noFill/>
            <a:ln w="9525">
              <a:noFill/>
              <a:miter lim="800000"/>
              <a:headEnd/>
              <a:tailEnd/>
            </a:ln>
          </p:spPr>
          <p:txBody>
            <a:bodyPr>
              <a:spAutoFit/>
            </a:bodyPr>
            <a:lstStyle/>
            <a:p>
              <a:r>
                <a:rPr lang="en-US" altLang="ja-JP" sz="2800"/>
                <a:t>CTA</a:t>
              </a:r>
              <a:r>
                <a:rPr lang="ja-JP" altLang="en-US" sz="2800"/>
                <a:t>の</a:t>
              </a:r>
              <a:endParaRPr lang="en-US" altLang="ja-JP" sz="2800"/>
            </a:p>
            <a:p>
              <a:r>
                <a:rPr lang="ja-JP" altLang="en-US" sz="2800"/>
                <a:t>要求</a:t>
              </a:r>
            </a:p>
          </p:txBody>
        </p:sp>
      </p:grpSp>
      <p:sp>
        <p:nvSpPr>
          <p:cNvPr id="7175" name="テキスト ボックス 6"/>
          <p:cNvSpPr txBox="1">
            <a:spLocks noChangeArrowheads="1"/>
          </p:cNvSpPr>
          <p:nvPr/>
        </p:nvSpPr>
        <p:spPr bwMode="auto">
          <a:xfrm>
            <a:off x="5148263" y="1404938"/>
            <a:ext cx="3744912" cy="1016000"/>
          </a:xfrm>
          <a:prstGeom prst="rect">
            <a:avLst/>
          </a:prstGeom>
          <a:noFill/>
          <a:ln w="38100">
            <a:solidFill>
              <a:srgbClr val="FFC000"/>
            </a:solidFill>
            <a:miter lim="800000"/>
            <a:headEnd/>
            <a:tailEnd/>
          </a:ln>
        </p:spPr>
        <p:txBody>
          <a:bodyPr>
            <a:spAutoFit/>
          </a:bodyPr>
          <a:lstStyle/>
          <a:p>
            <a:r>
              <a:rPr lang="en-US" altLang="ja-JP" sz="2000"/>
              <a:t>CTA </a:t>
            </a:r>
            <a:r>
              <a:rPr lang="ja-JP" altLang="en-US" sz="2000"/>
              <a:t>では目的の検出感度を達成するために、このような要求仕様を課している</a:t>
            </a:r>
            <a:endParaRPr lang="en-US" altLang="ja-JP" sz="2000"/>
          </a:p>
        </p:txBody>
      </p:sp>
      <p:sp>
        <p:nvSpPr>
          <p:cNvPr id="7176" name="テキスト ボックス 15"/>
          <p:cNvSpPr txBox="1">
            <a:spLocks noChangeArrowheads="1"/>
          </p:cNvSpPr>
          <p:nvPr/>
        </p:nvSpPr>
        <p:spPr bwMode="auto">
          <a:xfrm>
            <a:off x="4643438" y="6207125"/>
            <a:ext cx="4176712" cy="523875"/>
          </a:xfrm>
          <a:prstGeom prst="rect">
            <a:avLst/>
          </a:prstGeom>
          <a:noFill/>
          <a:ln w="9525">
            <a:noFill/>
            <a:miter lim="800000"/>
            <a:headEnd/>
            <a:tailEnd/>
          </a:ln>
        </p:spPr>
        <p:txBody>
          <a:bodyPr>
            <a:spAutoFit/>
          </a:bodyPr>
          <a:lstStyle/>
          <a:p>
            <a:r>
              <a:rPr lang="ja-JP" altLang="en-US" sz="2800"/>
              <a:t>要求を満たしきれていない</a:t>
            </a:r>
          </a:p>
        </p:txBody>
      </p:sp>
      <p:sp>
        <p:nvSpPr>
          <p:cNvPr id="11" name="直線コネクタ 10"/>
          <p:cNvSpPr/>
          <p:nvPr/>
        </p:nvSpPr>
        <p:spPr bwMode="auto">
          <a:xfrm flipH="1" flipV="1">
            <a:off x="4859338" y="3608388"/>
            <a:ext cx="3744912" cy="36512"/>
          </a:xfrm>
          <a:prstGeom prst="line">
            <a:avLst/>
          </a:prstGeom>
          <a:ln w="25400">
            <a:solidFill>
              <a:srgbClr val="DC4414"/>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p>
        </p:txBody>
      </p:sp>
      <p:sp>
        <p:nvSpPr>
          <p:cNvPr id="7178" name="テキスト ボックス 14"/>
          <p:cNvSpPr txBox="1">
            <a:spLocks noChangeArrowheads="1"/>
          </p:cNvSpPr>
          <p:nvPr/>
        </p:nvSpPr>
        <p:spPr bwMode="auto">
          <a:xfrm>
            <a:off x="6303963" y="4005263"/>
            <a:ext cx="1436687" cy="400050"/>
          </a:xfrm>
          <a:prstGeom prst="rect">
            <a:avLst/>
          </a:prstGeom>
          <a:noFill/>
          <a:ln w="9525">
            <a:noFill/>
            <a:miter lim="800000"/>
            <a:headEnd/>
            <a:tailEnd/>
          </a:ln>
        </p:spPr>
        <p:txBody>
          <a:bodyPr>
            <a:spAutoFit/>
          </a:bodyPr>
          <a:lstStyle/>
          <a:p>
            <a:r>
              <a:rPr lang="en-US" altLang="ja-JP" sz="2000">
                <a:solidFill>
                  <a:srgbClr val="007635"/>
                </a:solidFill>
                <a:cs typeface="Arial" charset="0"/>
              </a:rPr>
              <a:t>~800 p.e.</a:t>
            </a:r>
            <a:endParaRPr lang="ja-JP" altLang="en-US" sz="2000">
              <a:solidFill>
                <a:srgbClr val="007635"/>
              </a:solidFill>
              <a:cs typeface="Arial" charset="0"/>
            </a:endParaRPr>
          </a:p>
        </p:txBody>
      </p:sp>
      <p:sp>
        <p:nvSpPr>
          <p:cNvPr id="7179" name="テキスト ボックス 12"/>
          <p:cNvSpPr txBox="1">
            <a:spLocks noChangeArrowheads="1"/>
          </p:cNvSpPr>
          <p:nvPr/>
        </p:nvSpPr>
        <p:spPr bwMode="auto">
          <a:xfrm>
            <a:off x="6084888" y="5332413"/>
            <a:ext cx="2016125" cy="400050"/>
          </a:xfrm>
          <a:prstGeom prst="rect">
            <a:avLst/>
          </a:prstGeom>
          <a:noFill/>
          <a:ln w="9525">
            <a:noFill/>
            <a:miter lim="800000"/>
            <a:headEnd/>
            <a:tailEnd/>
          </a:ln>
        </p:spPr>
        <p:txBody>
          <a:bodyPr>
            <a:spAutoFit/>
          </a:bodyPr>
          <a:lstStyle/>
          <a:p>
            <a:r>
              <a:rPr lang="en-US" altLang="ja-JP" sz="2000">
                <a:solidFill>
                  <a:srgbClr val="FF0000"/>
                </a:solidFill>
              </a:rPr>
              <a:t>1 p.e. ~1.4mV</a:t>
            </a:r>
            <a:endParaRPr lang="ja-JP" altLang="en-US" sz="2000">
              <a:solidFill>
                <a:srgbClr val="FF0000"/>
              </a:solidFill>
            </a:endParaRPr>
          </a:p>
        </p:txBody>
      </p:sp>
      <p:sp>
        <p:nvSpPr>
          <p:cNvPr id="7180" name="テキスト ボックス 7"/>
          <p:cNvSpPr txBox="1">
            <a:spLocks noChangeArrowheads="1"/>
          </p:cNvSpPr>
          <p:nvPr/>
        </p:nvSpPr>
        <p:spPr bwMode="auto">
          <a:xfrm>
            <a:off x="7667625" y="3708400"/>
            <a:ext cx="1152525" cy="368300"/>
          </a:xfrm>
          <a:prstGeom prst="rect">
            <a:avLst/>
          </a:prstGeom>
          <a:solidFill>
            <a:schemeClr val="tx1">
              <a:alpha val="70195"/>
            </a:schemeClr>
          </a:solidFill>
          <a:ln w="9525">
            <a:noFill/>
            <a:miter lim="800000"/>
            <a:headEnd/>
            <a:tailEnd/>
          </a:ln>
        </p:spPr>
        <p:txBody>
          <a:bodyPr>
            <a:spAutoFit/>
          </a:bodyPr>
          <a:lstStyle/>
          <a:p>
            <a:r>
              <a:rPr lang="ja-JP" altLang="en-US">
                <a:solidFill>
                  <a:srgbClr val="C00000"/>
                </a:solidFill>
              </a:rPr>
              <a:t>入力上限</a:t>
            </a:r>
          </a:p>
        </p:txBody>
      </p:sp>
      <p:sp>
        <p:nvSpPr>
          <p:cNvPr id="15" name="スライド番号プレースホルダ 14"/>
          <p:cNvSpPr>
            <a:spLocks noGrp="1"/>
          </p:cNvSpPr>
          <p:nvPr>
            <p:ph type="sldNum" sz="quarter" idx="12"/>
          </p:nvPr>
        </p:nvSpPr>
        <p:spPr>
          <a:xfrm>
            <a:off x="6615113" y="6356350"/>
            <a:ext cx="2133600" cy="457200"/>
          </a:xfrm>
        </p:spPr>
        <p:txBody>
          <a:bodyPr/>
          <a:lstStyle/>
          <a:p>
            <a:pPr>
              <a:defRPr/>
            </a:pPr>
            <a:fld id="{C4379782-A523-4A71-8873-66C7150805E6}" type="slidenum">
              <a:rPr lang="ja-JP" altLang="en-US" smtClean="0"/>
              <a:pPr>
                <a:defRPr/>
              </a:pPr>
              <a:t>5</a:t>
            </a:fld>
            <a:endParaRPr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3924300" y="2205038"/>
            <a:ext cx="5159375" cy="3384550"/>
          </a:xfrm>
          <a:prstGeom prst="rect">
            <a:avLst/>
          </a:prstGeom>
          <a:noFill/>
          <a:ln w="9525">
            <a:noFill/>
            <a:miter lim="800000"/>
            <a:headEnd/>
            <a:tailEnd/>
          </a:ln>
        </p:spPr>
      </p:pic>
      <p:sp>
        <p:nvSpPr>
          <p:cNvPr id="7170" name="タイトル 2"/>
          <p:cNvSpPr>
            <a:spLocks noGrp="1"/>
          </p:cNvSpPr>
          <p:nvPr>
            <p:ph type="title"/>
          </p:nvPr>
        </p:nvSpPr>
        <p:spPr>
          <a:xfrm>
            <a:off x="0" y="44450"/>
            <a:ext cx="9144000" cy="792163"/>
          </a:xfrm>
        </p:spPr>
        <p:txBody>
          <a:bodyPr/>
          <a:lstStyle/>
          <a:p>
            <a:pPr eaLnBrk="1" hangingPunct="1">
              <a:defRPr/>
            </a:pPr>
            <a:r>
              <a:rPr lang="ja-JP" altLang="en-US" sz="4000" dirty="0" smtClean="0">
                <a:solidFill>
                  <a:schemeClr val="tx1"/>
                </a:solidFill>
                <a:ea typeface="ＭＳ Ｐゴシック" pitchFamily="50" charset="-128"/>
              </a:rPr>
              <a:t>今後</a:t>
            </a:r>
            <a:r>
              <a:rPr lang="ja-JP" altLang="en-US" sz="4000" dirty="0" smtClean="0">
                <a:solidFill>
                  <a:schemeClr val="tx1"/>
                </a:solidFill>
                <a:ea typeface="ＭＳ Ｐゴシック" pitchFamily="50" charset="-128"/>
              </a:rPr>
              <a:t>使用を検討している</a:t>
            </a:r>
            <a:r>
              <a:rPr lang="ja-JP" altLang="en-US" sz="4000" dirty="0" smtClean="0">
                <a:solidFill>
                  <a:schemeClr val="tx1"/>
                </a:solidFill>
                <a:ea typeface="ＭＳ Ｐゴシック" pitchFamily="50" charset="-128"/>
              </a:rPr>
              <a:t>プリアンプ</a:t>
            </a:r>
          </a:p>
        </p:txBody>
      </p:sp>
      <p:sp>
        <p:nvSpPr>
          <p:cNvPr id="8196" name="コンテンツ プレースホルダ 1"/>
          <p:cNvSpPr>
            <a:spLocks noGrp="1"/>
          </p:cNvSpPr>
          <p:nvPr>
            <p:ph idx="1"/>
          </p:nvPr>
        </p:nvSpPr>
        <p:spPr>
          <a:xfrm>
            <a:off x="107950" y="981075"/>
            <a:ext cx="4248150" cy="863600"/>
          </a:xfrm>
        </p:spPr>
        <p:txBody>
          <a:bodyPr/>
          <a:lstStyle/>
          <a:p>
            <a:pPr eaLnBrk="1" hangingPunct="1">
              <a:buFont typeface="Wingdings 3" pitchFamily="18" charset="2"/>
              <a:buNone/>
            </a:pPr>
            <a:r>
              <a:rPr lang="ja-JP" altLang="en-US" sz="2000" smtClean="0">
                <a:effectLst/>
                <a:latin typeface="ＭＳ Ｐゴシック" pitchFamily="50" charset="-128"/>
                <a:ea typeface="ＭＳ Ｐゴシック" pitchFamily="50" charset="-128"/>
              </a:rPr>
              <a:t>スペインで制作されたより</a:t>
            </a:r>
            <a:r>
              <a:rPr lang="ja-JP" altLang="en-US" sz="2000" b="1" smtClean="0">
                <a:solidFill>
                  <a:srgbClr val="FFFF00"/>
                </a:solidFill>
                <a:effectLst/>
                <a:latin typeface="ＭＳ Ｐゴシック" pitchFamily="50" charset="-128"/>
                <a:ea typeface="ＭＳ Ｐゴシック" pitchFamily="50" charset="-128"/>
              </a:rPr>
              <a:t>低消費電力</a:t>
            </a:r>
            <a:endParaRPr lang="en-US" altLang="ja-JP" sz="2000" b="1" smtClean="0">
              <a:solidFill>
                <a:srgbClr val="FFFF00"/>
              </a:solidFill>
              <a:effectLst/>
              <a:latin typeface="ＭＳ Ｐゴシック" pitchFamily="50" charset="-128"/>
              <a:ea typeface="ＭＳ Ｐゴシック" pitchFamily="50" charset="-128"/>
            </a:endParaRPr>
          </a:p>
          <a:p>
            <a:pPr eaLnBrk="1" hangingPunct="1">
              <a:buFont typeface="Wingdings 3" pitchFamily="18" charset="2"/>
              <a:buNone/>
            </a:pPr>
            <a:r>
              <a:rPr lang="ja-JP" altLang="en-US" sz="2000" smtClean="0">
                <a:effectLst/>
                <a:latin typeface="ＭＳ Ｐゴシック" pitchFamily="50" charset="-128"/>
                <a:ea typeface="ＭＳ Ｐゴシック" pitchFamily="50" charset="-128"/>
              </a:rPr>
              <a:t>な</a:t>
            </a:r>
            <a:r>
              <a:rPr lang="en-US" altLang="ja-JP" sz="2000" smtClean="0">
                <a:effectLst/>
                <a:latin typeface="ＭＳ Ｐゴシック" pitchFamily="50" charset="-128"/>
                <a:ea typeface="ＭＳ Ｐゴシック" pitchFamily="50" charset="-128"/>
              </a:rPr>
              <a:t>ASIC Chip </a:t>
            </a:r>
            <a:r>
              <a:rPr lang="ja-JP" altLang="en-US" sz="2000" smtClean="0">
                <a:effectLst/>
                <a:latin typeface="ＭＳ Ｐゴシック" pitchFamily="50" charset="-128"/>
                <a:ea typeface="ＭＳ Ｐゴシック" pitchFamily="50" charset="-128"/>
              </a:rPr>
              <a:t>を用いたテスト基板</a:t>
            </a:r>
            <a:endParaRPr lang="en-US" altLang="ja-JP" sz="2000" smtClean="0">
              <a:effectLst/>
              <a:latin typeface="ＭＳ Ｐゴシック" pitchFamily="50" charset="-128"/>
              <a:ea typeface="ＭＳ Ｐゴシック" pitchFamily="50" charset="-128"/>
            </a:endParaRPr>
          </a:p>
        </p:txBody>
      </p:sp>
      <p:pic>
        <p:nvPicPr>
          <p:cNvPr id="8197" name="図 5" descr="PACTA図.jpg"/>
          <p:cNvPicPr>
            <a:picLocks noChangeAspect="1"/>
          </p:cNvPicPr>
          <p:nvPr/>
        </p:nvPicPr>
        <p:blipFill>
          <a:blip r:embed="rId4" cstate="print"/>
          <a:srcRect/>
          <a:stretch>
            <a:fillRect/>
          </a:stretch>
        </p:blipFill>
        <p:spPr bwMode="auto">
          <a:xfrm>
            <a:off x="182563" y="2205038"/>
            <a:ext cx="3452812" cy="2592387"/>
          </a:xfrm>
          <a:prstGeom prst="rect">
            <a:avLst/>
          </a:prstGeom>
          <a:noFill/>
          <a:ln w="9525">
            <a:noFill/>
            <a:miter lim="800000"/>
            <a:headEnd/>
            <a:tailEnd/>
          </a:ln>
        </p:spPr>
      </p:pic>
      <p:grpSp>
        <p:nvGrpSpPr>
          <p:cNvPr id="8198" name="グループ化 6"/>
          <p:cNvGrpSpPr>
            <a:grpSpLocks/>
          </p:cNvGrpSpPr>
          <p:nvPr/>
        </p:nvGrpSpPr>
        <p:grpSpPr bwMode="auto">
          <a:xfrm>
            <a:off x="34925" y="5073650"/>
            <a:ext cx="4249738" cy="1163638"/>
            <a:chOff x="3707474" y="3237305"/>
            <a:chExt cx="4248255" cy="1163650"/>
          </a:xfrm>
        </p:grpSpPr>
        <p:sp>
          <p:nvSpPr>
            <p:cNvPr id="8212" name="テキスト ボックス 4"/>
            <p:cNvSpPr txBox="1">
              <a:spLocks noChangeArrowheads="1"/>
            </p:cNvSpPr>
            <p:nvPr/>
          </p:nvSpPr>
          <p:spPr bwMode="auto">
            <a:xfrm>
              <a:off x="3779913" y="3692818"/>
              <a:ext cx="4175816" cy="708137"/>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en-US" altLang="ja-JP" sz="2000"/>
                <a:t> </a:t>
              </a:r>
              <a:r>
                <a:rPr lang="ja-JP" altLang="en-US" sz="2000"/>
                <a:t>帯域</a:t>
              </a:r>
              <a:r>
                <a:rPr lang="en-US" altLang="ja-JP" sz="2000"/>
                <a:t>500MHz</a:t>
              </a:r>
              <a:r>
                <a:rPr lang="ja-JP" altLang="en-US" sz="2000"/>
                <a:t>以上</a:t>
              </a:r>
              <a:endParaRPr lang="en-US" altLang="ja-JP" sz="2000"/>
            </a:p>
            <a:p>
              <a:pPr>
                <a:buClr>
                  <a:schemeClr val="accent1"/>
                </a:buClr>
                <a:buFont typeface="Wingdings" pitchFamily="2" charset="2"/>
                <a:buChar char="Ø"/>
              </a:pPr>
              <a:r>
                <a:rPr lang="en-US" altLang="ja-JP" sz="2000"/>
                <a:t> </a:t>
              </a:r>
              <a:r>
                <a:rPr lang="ja-JP" altLang="en-US" sz="2000"/>
                <a:t>消費電力 </a:t>
              </a:r>
              <a:r>
                <a:rPr lang="en-US" altLang="ja-JP" sz="2000">
                  <a:solidFill>
                    <a:srgbClr val="FFFF00"/>
                  </a:solidFill>
                </a:rPr>
                <a:t>150</a:t>
              </a:r>
              <a:r>
                <a:rPr lang="en-US" altLang="ja-JP" sz="2000"/>
                <a:t> [mW]</a:t>
              </a:r>
              <a:endParaRPr lang="ja-JP" altLang="en-US" sz="2000"/>
            </a:p>
          </p:txBody>
        </p:sp>
        <p:sp>
          <p:nvSpPr>
            <p:cNvPr id="8213" name="正方形/長方形 5"/>
            <p:cNvSpPr>
              <a:spLocks noChangeArrowheads="1"/>
            </p:cNvSpPr>
            <p:nvPr/>
          </p:nvSpPr>
          <p:spPr bwMode="auto">
            <a:xfrm>
              <a:off x="3707474" y="3237305"/>
              <a:ext cx="3946303" cy="431015"/>
            </a:xfrm>
            <a:prstGeom prst="rect">
              <a:avLst/>
            </a:prstGeom>
            <a:noFill/>
            <a:ln w="9525">
              <a:noFill/>
              <a:miter lim="800000"/>
              <a:headEnd/>
              <a:tailEnd/>
            </a:ln>
          </p:spPr>
          <p:txBody>
            <a:bodyPr wrap="none">
              <a:spAutoFit/>
            </a:bodyPr>
            <a:lstStyle/>
            <a:p>
              <a:pPr>
                <a:buClr>
                  <a:schemeClr val="accent1"/>
                </a:buClr>
              </a:pPr>
              <a:r>
                <a:rPr lang="en-US" altLang="ja-JP" sz="2200"/>
                <a:t>Gascon</a:t>
              </a:r>
              <a:r>
                <a:rPr lang="ja-JP" altLang="en-US" sz="2200"/>
                <a:t>プリアンプボードの仕様</a:t>
              </a:r>
              <a:endParaRPr lang="en-US" altLang="ja-JP" sz="2200"/>
            </a:p>
          </p:txBody>
        </p:sp>
      </p:grpSp>
      <p:sp>
        <p:nvSpPr>
          <p:cNvPr id="17" name="角丸四角形 16"/>
          <p:cNvSpPr/>
          <p:nvPr/>
        </p:nvSpPr>
        <p:spPr>
          <a:xfrm>
            <a:off x="2051050" y="2420938"/>
            <a:ext cx="1368425" cy="720725"/>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B0F0"/>
              </a:solidFill>
            </a:endParaRPr>
          </a:p>
        </p:txBody>
      </p:sp>
      <p:sp>
        <p:nvSpPr>
          <p:cNvPr id="18" name="角丸四角形 17"/>
          <p:cNvSpPr/>
          <p:nvPr/>
        </p:nvSpPr>
        <p:spPr>
          <a:xfrm>
            <a:off x="2051050" y="3933825"/>
            <a:ext cx="1368425" cy="719138"/>
          </a:xfrm>
          <a:prstGeom prst="roundRect">
            <a:avLst/>
          </a:prstGeom>
          <a:noFill/>
          <a:ln w="63500">
            <a:solidFill>
              <a:srgbClr val="EB35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01" name="テキスト ボックス 22"/>
          <p:cNvSpPr txBox="1">
            <a:spLocks noChangeArrowheads="1"/>
          </p:cNvSpPr>
          <p:nvPr/>
        </p:nvSpPr>
        <p:spPr bwMode="auto">
          <a:xfrm>
            <a:off x="4464050" y="908050"/>
            <a:ext cx="4500563" cy="1016000"/>
          </a:xfrm>
          <a:prstGeom prst="rect">
            <a:avLst/>
          </a:prstGeom>
          <a:noFill/>
          <a:ln w="38100">
            <a:solidFill>
              <a:srgbClr val="FFC000"/>
            </a:solidFill>
            <a:miter lim="800000"/>
            <a:headEnd/>
            <a:tailEnd/>
          </a:ln>
        </p:spPr>
        <p:txBody>
          <a:bodyPr>
            <a:spAutoFit/>
          </a:bodyPr>
          <a:lstStyle/>
          <a:p>
            <a:r>
              <a:rPr lang="ja-JP" altLang="en-US" sz="2000"/>
              <a:t>ゲインの異なる</a:t>
            </a:r>
            <a:r>
              <a:rPr lang="en-US" altLang="ja-JP" sz="2000"/>
              <a:t>High Gain </a:t>
            </a:r>
            <a:r>
              <a:rPr lang="ja-JP" altLang="en-US" sz="2000"/>
              <a:t>と </a:t>
            </a:r>
            <a:r>
              <a:rPr lang="en-US" altLang="ja-JP" sz="2000"/>
              <a:t>Low Gain </a:t>
            </a:r>
            <a:r>
              <a:rPr lang="ja-JP" altLang="en-US" sz="2000"/>
              <a:t>の</a:t>
            </a:r>
            <a:r>
              <a:rPr lang="en-US" altLang="ja-JP" sz="2000"/>
              <a:t>2</a:t>
            </a:r>
            <a:r>
              <a:rPr lang="ja-JP" altLang="en-US" sz="2000"/>
              <a:t>系統を用いることにより、ダイナミックレンジが拡張され要求をクリア</a:t>
            </a:r>
          </a:p>
        </p:txBody>
      </p:sp>
      <p:sp>
        <p:nvSpPr>
          <p:cNvPr id="8202" name="テキスト ボックス 23"/>
          <p:cNvSpPr txBox="1">
            <a:spLocks noChangeArrowheads="1"/>
          </p:cNvSpPr>
          <p:nvPr/>
        </p:nvSpPr>
        <p:spPr bwMode="auto">
          <a:xfrm>
            <a:off x="433388" y="6237288"/>
            <a:ext cx="8459787" cy="492125"/>
          </a:xfrm>
          <a:prstGeom prst="rect">
            <a:avLst/>
          </a:prstGeom>
          <a:noFill/>
          <a:ln w="9525">
            <a:noFill/>
            <a:miter lim="800000"/>
            <a:headEnd/>
            <a:tailEnd/>
          </a:ln>
        </p:spPr>
        <p:txBody>
          <a:bodyPr>
            <a:spAutoFit/>
          </a:bodyPr>
          <a:lstStyle/>
          <a:p>
            <a:r>
              <a:rPr lang="ja-JP" altLang="en-US" sz="2600"/>
              <a:t>現在さらにバージョンアップしたプリアンプの試験を行う予定</a:t>
            </a:r>
          </a:p>
        </p:txBody>
      </p:sp>
      <p:sp>
        <p:nvSpPr>
          <p:cNvPr id="8203" name="テキスト ボックス 20"/>
          <p:cNvSpPr txBox="1">
            <a:spLocks noChangeArrowheads="1"/>
          </p:cNvSpPr>
          <p:nvPr/>
        </p:nvSpPr>
        <p:spPr bwMode="auto">
          <a:xfrm>
            <a:off x="2124075" y="1814513"/>
            <a:ext cx="1655763" cy="461962"/>
          </a:xfrm>
          <a:prstGeom prst="rect">
            <a:avLst/>
          </a:prstGeom>
          <a:noFill/>
          <a:ln w="9525">
            <a:noFill/>
            <a:miter lim="800000"/>
            <a:headEnd/>
            <a:tailEnd/>
          </a:ln>
        </p:spPr>
        <p:txBody>
          <a:bodyPr>
            <a:spAutoFit/>
          </a:bodyPr>
          <a:lstStyle/>
          <a:p>
            <a:r>
              <a:rPr lang="en-US" altLang="ja-JP" sz="2400" b="1">
                <a:solidFill>
                  <a:srgbClr val="00B0F0"/>
                </a:solidFill>
                <a:cs typeface="Arial" charset="0"/>
              </a:rPr>
              <a:t>High Gain</a:t>
            </a:r>
            <a:endParaRPr lang="ja-JP" altLang="en-US" sz="2400" b="1">
              <a:solidFill>
                <a:srgbClr val="00B0F0"/>
              </a:solidFill>
              <a:cs typeface="Arial" charset="0"/>
            </a:endParaRPr>
          </a:p>
        </p:txBody>
      </p:sp>
      <p:sp>
        <p:nvSpPr>
          <p:cNvPr id="8204" name="テキスト ボックス 21"/>
          <p:cNvSpPr txBox="1">
            <a:spLocks noChangeArrowheads="1"/>
          </p:cNvSpPr>
          <p:nvPr/>
        </p:nvSpPr>
        <p:spPr bwMode="auto">
          <a:xfrm>
            <a:off x="2124075" y="4695825"/>
            <a:ext cx="1655763" cy="461963"/>
          </a:xfrm>
          <a:prstGeom prst="rect">
            <a:avLst/>
          </a:prstGeom>
          <a:noFill/>
          <a:ln w="9525">
            <a:noFill/>
            <a:miter lim="800000"/>
            <a:headEnd/>
            <a:tailEnd/>
          </a:ln>
        </p:spPr>
        <p:txBody>
          <a:bodyPr>
            <a:spAutoFit/>
          </a:bodyPr>
          <a:lstStyle/>
          <a:p>
            <a:r>
              <a:rPr lang="en-US" altLang="ja-JP" sz="2400" b="1">
                <a:solidFill>
                  <a:srgbClr val="EB3531"/>
                </a:solidFill>
                <a:cs typeface="Arial" charset="0"/>
              </a:rPr>
              <a:t>Low Gain</a:t>
            </a:r>
            <a:endParaRPr lang="ja-JP" altLang="en-US" sz="2400" b="1">
              <a:solidFill>
                <a:srgbClr val="EB3531"/>
              </a:solidFill>
              <a:cs typeface="Arial" charset="0"/>
            </a:endParaRPr>
          </a:p>
        </p:txBody>
      </p:sp>
      <p:sp>
        <p:nvSpPr>
          <p:cNvPr id="8205" name="テキスト ボックス 12"/>
          <p:cNvSpPr txBox="1">
            <a:spLocks noChangeArrowheads="1"/>
          </p:cNvSpPr>
          <p:nvPr/>
        </p:nvSpPr>
        <p:spPr bwMode="auto">
          <a:xfrm>
            <a:off x="395288" y="1844675"/>
            <a:ext cx="1655762" cy="400050"/>
          </a:xfrm>
          <a:prstGeom prst="rect">
            <a:avLst/>
          </a:prstGeom>
          <a:noFill/>
          <a:ln w="9525">
            <a:noFill/>
            <a:miter lim="800000"/>
            <a:headEnd/>
            <a:tailEnd/>
          </a:ln>
        </p:spPr>
        <p:txBody>
          <a:bodyPr>
            <a:spAutoFit/>
          </a:bodyPr>
          <a:lstStyle/>
          <a:p>
            <a:r>
              <a:rPr lang="en-US" altLang="ja-JP" sz="2000"/>
              <a:t>PACTAv1.1</a:t>
            </a:r>
            <a:endParaRPr lang="ja-JP" altLang="en-US" sz="2000"/>
          </a:p>
        </p:txBody>
      </p:sp>
      <p:cxnSp>
        <p:nvCxnSpPr>
          <p:cNvPr id="8206" name="直線矢印コネクタ 15"/>
          <p:cNvCxnSpPr>
            <a:cxnSpLocks noChangeShapeType="1"/>
            <a:stCxn id="8205" idx="2"/>
          </p:cNvCxnSpPr>
          <p:nvPr/>
        </p:nvCxnSpPr>
        <p:spPr bwMode="auto">
          <a:xfrm>
            <a:off x="1223963" y="2244725"/>
            <a:ext cx="755650" cy="1112838"/>
          </a:xfrm>
          <a:prstGeom prst="straightConnector1">
            <a:avLst/>
          </a:prstGeom>
          <a:noFill/>
          <a:ln w="38100" algn="ctr">
            <a:solidFill>
              <a:srgbClr val="FFFF00"/>
            </a:solidFill>
            <a:round/>
            <a:headEnd/>
            <a:tailEnd type="arrow" w="med" len="med"/>
          </a:ln>
        </p:spPr>
      </p:cxnSp>
      <p:sp>
        <p:nvSpPr>
          <p:cNvPr id="8207" name="テキスト ボックス 7"/>
          <p:cNvSpPr txBox="1">
            <a:spLocks noChangeArrowheads="1"/>
          </p:cNvSpPr>
          <p:nvPr/>
        </p:nvSpPr>
        <p:spPr bwMode="auto">
          <a:xfrm>
            <a:off x="7956550" y="3276600"/>
            <a:ext cx="1152525" cy="368300"/>
          </a:xfrm>
          <a:prstGeom prst="rect">
            <a:avLst/>
          </a:prstGeom>
          <a:solidFill>
            <a:schemeClr val="tx1">
              <a:alpha val="70195"/>
            </a:schemeClr>
          </a:solidFill>
          <a:ln w="9525">
            <a:noFill/>
            <a:miter lim="800000"/>
            <a:headEnd/>
            <a:tailEnd/>
          </a:ln>
        </p:spPr>
        <p:txBody>
          <a:bodyPr>
            <a:spAutoFit/>
          </a:bodyPr>
          <a:lstStyle/>
          <a:p>
            <a:r>
              <a:rPr lang="ja-JP" altLang="en-US">
                <a:solidFill>
                  <a:srgbClr val="C00000"/>
                </a:solidFill>
              </a:rPr>
              <a:t>入力上限</a:t>
            </a:r>
          </a:p>
        </p:txBody>
      </p:sp>
      <p:pic>
        <p:nvPicPr>
          <p:cNvPr id="8208" name="Picture 4"/>
          <p:cNvPicPr>
            <a:picLocks noChangeAspect="1" noChangeArrowheads="1"/>
          </p:cNvPicPr>
          <p:nvPr/>
        </p:nvPicPr>
        <p:blipFill>
          <a:blip r:embed="rId5" cstate="print"/>
          <a:srcRect/>
          <a:stretch>
            <a:fillRect/>
          </a:stretch>
        </p:blipFill>
        <p:spPr bwMode="auto">
          <a:xfrm>
            <a:off x="7885113" y="2781300"/>
            <a:ext cx="101600" cy="1223963"/>
          </a:xfrm>
          <a:prstGeom prst="rect">
            <a:avLst/>
          </a:prstGeom>
          <a:noFill/>
          <a:ln w="9525">
            <a:noFill/>
            <a:miter lim="800000"/>
            <a:headEnd/>
            <a:tailEnd/>
          </a:ln>
        </p:spPr>
      </p:pic>
      <p:sp>
        <p:nvSpPr>
          <p:cNvPr id="27" name="直線コネクタ 26"/>
          <p:cNvSpPr/>
          <p:nvPr/>
        </p:nvSpPr>
        <p:spPr bwMode="auto">
          <a:xfrm flipH="1" flipV="1">
            <a:off x="4930775" y="2997200"/>
            <a:ext cx="3889375" cy="0"/>
          </a:xfrm>
          <a:prstGeom prst="line">
            <a:avLst/>
          </a:prstGeom>
          <a:ln w="25400">
            <a:solidFill>
              <a:srgbClr val="DC4414"/>
            </a:solidFill>
            <a:prstDash val="lg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ja-JP"/>
          </a:p>
        </p:txBody>
      </p:sp>
      <p:sp>
        <p:nvSpPr>
          <p:cNvPr id="32" name="スライド番号プレースホルダ 31"/>
          <p:cNvSpPr>
            <a:spLocks noGrp="1"/>
          </p:cNvSpPr>
          <p:nvPr>
            <p:ph type="sldNum" sz="quarter" idx="12"/>
          </p:nvPr>
        </p:nvSpPr>
        <p:spPr>
          <a:xfrm>
            <a:off x="6615113" y="6356350"/>
            <a:ext cx="2133600" cy="457200"/>
          </a:xfrm>
        </p:spPr>
        <p:txBody>
          <a:bodyPr/>
          <a:lstStyle/>
          <a:p>
            <a:pPr>
              <a:defRPr/>
            </a:pPr>
            <a:fld id="{BEA3BB37-CD94-4E07-9E22-06021DB67DF1}" type="slidenum">
              <a:rPr lang="ja-JP" altLang="en-US" smtClean="0"/>
              <a:pPr>
                <a:defRPr/>
              </a:pPr>
              <a:t>6</a:t>
            </a:fld>
            <a:endParaRPr lang="ja-JP" altLang="en-US" dirty="0"/>
          </a:p>
        </p:txBody>
      </p:sp>
      <p:sp>
        <p:nvSpPr>
          <p:cNvPr id="8211" name="テキスト ボックス 20"/>
          <p:cNvSpPr txBox="1">
            <a:spLocks noChangeArrowheads="1"/>
          </p:cNvSpPr>
          <p:nvPr/>
        </p:nvSpPr>
        <p:spPr bwMode="auto">
          <a:xfrm>
            <a:off x="7451725" y="2565400"/>
            <a:ext cx="1223963" cy="368300"/>
          </a:xfrm>
          <a:prstGeom prst="rect">
            <a:avLst/>
          </a:prstGeom>
          <a:noFill/>
          <a:ln w="9525">
            <a:noFill/>
            <a:miter lim="800000"/>
            <a:headEnd/>
            <a:tailEnd/>
          </a:ln>
        </p:spPr>
        <p:txBody>
          <a:bodyPr>
            <a:spAutoFit/>
          </a:bodyPr>
          <a:lstStyle/>
          <a:p>
            <a:r>
              <a:rPr lang="en-US" altLang="ja-JP">
                <a:solidFill>
                  <a:srgbClr val="007635"/>
                </a:solidFill>
                <a:cs typeface="Arial" charset="0"/>
              </a:rPr>
              <a:t>3000</a:t>
            </a:r>
            <a:r>
              <a:rPr lang="ja-JP" altLang="en-US">
                <a:solidFill>
                  <a:srgbClr val="007635"/>
                </a:solidFill>
                <a:cs typeface="Arial" charset="0"/>
              </a:rPr>
              <a:t> </a:t>
            </a:r>
            <a:r>
              <a:rPr lang="en-US" altLang="ja-JP">
                <a:solidFill>
                  <a:srgbClr val="007635"/>
                </a:solidFill>
                <a:cs typeface="Arial" charset="0"/>
              </a:rPr>
              <a:t>phe</a:t>
            </a:r>
            <a:endParaRPr lang="ja-JP" altLang="en-US">
              <a:solidFill>
                <a:srgbClr val="007635"/>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コンテンツ プレースホルダ 1"/>
          <p:cNvSpPr>
            <a:spLocks noGrp="1"/>
          </p:cNvSpPr>
          <p:nvPr>
            <p:ph idx="1"/>
          </p:nvPr>
        </p:nvSpPr>
        <p:spPr>
          <a:xfrm>
            <a:off x="250825" y="836613"/>
            <a:ext cx="8713788" cy="863600"/>
          </a:xfrm>
        </p:spPr>
        <p:txBody>
          <a:bodyPr/>
          <a:lstStyle/>
          <a:p>
            <a:pPr eaLnBrk="1" hangingPunct="1">
              <a:buFont typeface="Wingdings 3" pitchFamily="18" charset="2"/>
              <a:buNone/>
            </a:pPr>
            <a:r>
              <a:rPr lang="ja-JP" altLang="en-US" sz="2200" smtClean="0">
                <a:effectLst/>
                <a:latin typeface="ＭＳ Ｐゴシック" pitchFamily="50" charset="-128"/>
                <a:ea typeface="ＭＳ Ｐゴシック" pitchFamily="50" charset="-128"/>
              </a:rPr>
              <a:t>新しいバージョンのチップ </a:t>
            </a:r>
            <a:r>
              <a:rPr lang="en-US" altLang="ja-JP" sz="2200" smtClean="0">
                <a:effectLst/>
                <a:latin typeface="Arial" charset="0"/>
                <a:ea typeface="ＭＳ Ｐゴシック" pitchFamily="50" charset="-128"/>
                <a:cs typeface="Arial" charset="0"/>
              </a:rPr>
              <a:t>(PACTAv1.2) </a:t>
            </a:r>
            <a:r>
              <a:rPr lang="ja-JP" altLang="en-US" sz="2200" smtClean="0">
                <a:effectLst/>
                <a:latin typeface="ＭＳ Ｐゴシック" pitchFamily="50" charset="-128"/>
                <a:ea typeface="ＭＳ Ｐゴシック" pitchFamily="50" charset="-128"/>
              </a:rPr>
              <a:t>を搭載したプリアンプテスト基板</a:t>
            </a:r>
            <a:endParaRPr lang="en-US" altLang="ja-JP" sz="2200" smtClean="0">
              <a:effectLst/>
              <a:latin typeface="ＭＳ Ｐゴシック" pitchFamily="50" charset="-128"/>
              <a:ea typeface="ＭＳ Ｐゴシック" pitchFamily="50" charset="-128"/>
            </a:endParaRPr>
          </a:p>
          <a:p>
            <a:pPr eaLnBrk="1" hangingPunct="1">
              <a:buFont typeface="Wingdings 3" pitchFamily="18" charset="2"/>
              <a:buNone/>
            </a:pPr>
            <a:r>
              <a:rPr lang="ja-JP" altLang="en-US" sz="2200" smtClean="0">
                <a:effectLst/>
                <a:latin typeface="ＭＳ Ｐゴシック" pitchFamily="50" charset="-128"/>
                <a:ea typeface="ＭＳ Ｐゴシック" pitchFamily="50" charset="-128"/>
              </a:rPr>
              <a:t>の製作を、スペインのバルセロナ大と日本グループで行っている</a:t>
            </a:r>
            <a:endParaRPr lang="en-US" altLang="ja-JP" sz="2200" smtClean="0">
              <a:effectLst/>
              <a:latin typeface="ＭＳ Ｐゴシック" pitchFamily="50" charset="-128"/>
              <a:ea typeface="ＭＳ Ｐゴシック" pitchFamily="50" charset="-128"/>
            </a:endParaRPr>
          </a:p>
        </p:txBody>
      </p:sp>
      <p:sp>
        <p:nvSpPr>
          <p:cNvPr id="9219" name="テキスト ボックス 23"/>
          <p:cNvSpPr txBox="1">
            <a:spLocks noChangeArrowheads="1"/>
          </p:cNvSpPr>
          <p:nvPr/>
        </p:nvSpPr>
        <p:spPr bwMode="auto">
          <a:xfrm>
            <a:off x="323850" y="6165850"/>
            <a:ext cx="8569325" cy="523875"/>
          </a:xfrm>
          <a:prstGeom prst="rect">
            <a:avLst/>
          </a:prstGeom>
          <a:noFill/>
          <a:ln w="9525">
            <a:noFill/>
            <a:miter lim="800000"/>
            <a:headEnd/>
            <a:tailEnd/>
          </a:ln>
        </p:spPr>
        <p:txBody>
          <a:bodyPr>
            <a:spAutoFit/>
          </a:bodyPr>
          <a:lstStyle/>
          <a:p>
            <a:r>
              <a:rPr lang="ja-JP" altLang="en-US" sz="2800"/>
              <a:t>今後</a:t>
            </a:r>
            <a:r>
              <a:rPr lang="en-US" altLang="ja-JP" sz="2800"/>
              <a:t>PMT</a:t>
            </a:r>
            <a:r>
              <a:rPr lang="ja-JP" altLang="en-US" sz="2800"/>
              <a:t>ユニットへの実装のため、回路設計を行う予定</a:t>
            </a:r>
            <a:endParaRPr lang="en-US" altLang="ja-JP" sz="2800"/>
          </a:p>
        </p:txBody>
      </p:sp>
      <p:pic>
        <p:nvPicPr>
          <p:cNvPr id="9220" name="Picture 12"/>
          <p:cNvPicPr>
            <a:picLocks noChangeAspect="1" noChangeArrowheads="1"/>
          </p:cNvPicPr>
          <p:nvPr/>
        </p:nvPicPr>
        <p:blipFill>
          <a:blip r:embed="rId3" cstate="print"/>
          <a:srcRect/>
          <a:stretch>
            <a:fillRect/>
          </a:stretch>
        </p:blipFill>
        <p:spPr bwMode="auto">
          <a:xfrm>
            <a:off x="323850" y="2133600"/>
            <a:ext cx="5035550" cy="3024188"/>
          </a:xfrm>
          <a:prstGeom prst="rect">
            <a:avLst/>
          </a:prstGeom>
          <a:noFill/>
          <a:ln w="9525">
            <a:noFill/>
            <a:miter lim="800000"/>
            <a:headEnd/>
            <a:tailEnd/>
          </a:ln>
        </p:spPr>
      </p:pic>
      <p:pic>
        <p:nvPicPr>
          <p:cNvPr id="9221" name="Picture 11"/>
          <p:cNvPicPr>
            <a:picLocks noChangeAspect="1" noChangeArrowheads="1"/>
          </p:cNvPicPr>
          <p:nvPr/>
        </p:nvPicPr>
        <p:blipFill>
          <a:blip r:embed="rId4" cstate="print"/>
          <a:srcRect/>
          <a:stretch>
            <a:fillRect/>
          </a:stretch>
        </p:blipFill>
        <p:spPr bwMode="auto">
          <a:xfrm>
            <a:off x="5541963" y="2133600"/>
            <a:ext cx="3209925" cy="3024188"/>
          </a:xfrm>
          <a:prstGeom prst="rect">
            <a:avLst/>
          </a:prstGeom>
          <a:noFill/>
          <a:ln w="9525">
            <a:noFill/>
            <a:miter lim="800000"/>
            <a:headEnd/>
            <a:tailEnd/>
          </a:ln>
        </p:spPr>
      </p:pic>
      <p:sp>
        <p:nvSpPr>
          <p:cNvPr id="9222" name="テキスト ボックス 17"/>
          <p:cNvSpPr txBox="1">
            <a:spLocks noChangeArrowheads="1"/>
          </p:cNvSpPr>
          <p:nvPr/>
        </p:nvSpPr>
        <p:spPr bwMode="auto">
          <a:xfrm>
            <a:off x="5507038" y="1700213"/>
            <a:ext cx="1873250" cy="400050"/>
          </a:xfrm>
          <a:prstGeom prst="rect">
            <a:avLst/>
          </a:prstGeom>
          <a:noFill/>
          <a:ln w="9525">
            <a:noFill/>
            <a:miter lim="800000"/>
            <a:headEnd/>
            <a:tailEnd/>
          </a:ln>
        </p:spPr>
        <p:txBody>
          <a:bodyPr>
            <a:spAutoFit/>
          </a:bodyPr>
          <a:lstStyle/>
          <a:p>
            <a:r>
              <a:rPr lang="en-US" altLang="ja-JP" sz="2000" b="1">
                <a:cs typeface="Arial" charset="0"/>
              </a:rPr>
              <a:t>PCB </a:t>
            </a:r>
            <a:r>
              <a:rPr lang="ja-JP" altLang="en-US" sz="2000" b="1">
                <a:cs typeface="Arial" charset="0"/>
              </a:rPr>
              <a:t>レイアウト</a:t>
            </a:r>
          </a:p>
        </p:txBody>
      </p:sp>
      <p:sp>
        <p:nvSpPr>
          <p:cNvPr id="9223" name="テキスト ボックス 16"/>
          <p:cNvSpPr txBox="1">
            <a:spLocks noChangeArrowheads="1"/>
          </p:cNvSpPr>
          <p:nvPr/>
        </p:nvSpPr>
        <p:spPr bwMode="auto">
          <a:xfrm>
            <a:off x="395288" y="1700213"/>
            <a:ext cx="1152525" cy="400050"/>
          </a:xfrm>
          <a:prstGeom prst="rect">
            <a:avLst/>
          </a:prstGeom>
          <a:noFill/>
          <a:ln w="9525">
            <a:noFill/>
            <a:miter lim="800000"/>
            <a:headEnd/>
            <a:tailEnd/>
          </a:ln>
        </p:spPr>
        <p:txBody>
          <a:bodyPr>
            <a:spAutoFit/>
          </a:bodyPr>
          <a:lstStyle/>
          <a:p>
            <a:r>
              <a:rPr lang="ja-JP" altLang="en-US" sz="2000" b="1">
                <a:cs typeface="Arial" charset="0"/>
              </a:rPr>
              <a:t>回路図</a:t>
            </a:r>
          </a:p>
        </p:txBody>
      </p:sp>
      <p:sp>
        <p:nvSpPr>
          <p:cNvPr id="9224" name="正方形/長方形 27"/>
          <p:cNvSpPr>
            <a:spLocks noChangeArrowheads="1"/>
          </p:cNvSpPr>
          <p:nvPr/>
        </p:nvSpPr>
        <p:spPr bwMode="auto">
          <a:xfrm>
            <a:off x="323850" y="5300663"/>
            <a:ext cx="7343775" cy="769937"/>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ja-JP" altLang="en-US" sz="2000" dirty="0">
                <a:latin typeface="ＭＳ Ｐゴシック" pitchFamily="50" charset="-128"/>
                <a:ea typeface="Meiryo UI" pitchFamily="50" charset="-128"/>
                <a:cs typeface="Meiryo UI" pitchFamily="50" charset="-128"/>
              </a:rPr>
              <a:t> </a:t>
            </a:r>
            <a:r>
              <a:rPr lang="ja-JP" altLang="en-US" sz="2000" dirty="0">
                <a:latin typeface="ＭＳ Ｐゴシック" pitchFamily="50" charset="-128"/>
                <a:cs typeface="Meiryo UI" pitchFamily="50" charset="-128"/>
              </a:rPr>
              <a:t>回路図と</a:t>
            </a:r>
            <a:r>
              <a:rPr lang="en-US" altLang="ja-JP" sz="2000" dirty="0">
                <a:ea typeface="Meiryo UI" pitchFamily="50" charset="-128"/>
                <a:cs typeface="Meiryo UI" pitchFamily="50" charset="-128"/>
              </a:rPr>
              <a:t>PCB</a:t>
            </a:r>
            <a:r>
              <a:rPr lang="ja-JP" altLang="en-US" sz="2000" dirty="0">
                <a:latin typeface="ＭＳ Ｐゴシック" pitchFamily="50" charset="-128"/>
                <a:cs typeface="Meiryo UI" pitchFamily="50" charset="-128"/>
              </a:rPr>
              <a:t>レイアウトは</a:t>
            </a:r>
            <a:r>
              <a:rPr lang="en-US" altLang="ja-JP" sz="2000" dirty="0">
                <a:ea typeface="Meiryo UI" pitchFamily="50" charset="-128"/>
                <a:cs typeface="Meiryo UI" pitchFamily="50" charset="-128"/>
              </a:rPr>
              <a:t>fix</a:t>
            </a:r>
            <a:r>
              <a:rPr lang="ja-JP" altLang="en-US" sz="2000" dirty="0">
                <a:ea typeface="Meiryo UI" pitchFamily="50" charset="-128"/>
                <a:cs typeface="Meiryo UI" pitchFamily="50" charset="-128"/>
              </a:rPr>
              <a:t> </a:t>
            </a:r>
            <a:endParaRPr lang="en-US" altLang="ja-JP" sz="2000" dirty="0">
              <a:cs typeface="Arial" charset="0"/>
            </a:endParaRPr>
          </a:p>
          <a:p>
            <a:pPr>
              <a:buClr>
                <a:schemeClr val="accent1"/>
              </a:buClr>
              <a:buFont typeface="Wingdings" pitchFamily="2" charset="2"/>
              <a:buChar char="Ø"/>
            </a:pPr>
            <a:endParaRPr lang="en-US" altLang="ja-JP" sz="400" dirty="0">
              <a:latin typeface="ＭＳ Ｐゴシック" pitchFamily="50" charset="-128"/>
              <a:ea typeface="Meiryo UI" pitchFamily="50" charset="-128"/>
              <a:cs typeface="Meiryo UI" pitchFamily="50" charset="-128"/>
            </a:endParaRPr>
          </a:p>
          <a:p>
            <a:pPr>
              <a:buClr>
                <a:schemeClr val="accent1"/>
              </a:buClr>
              <a:buFont typeface="Wingdings" pitchFamily="2" charset="2"/>
              <a:buChar char="Ø"/>
            </a:pPr>
            <a:r>
              <a:rPr lang="ja-JP" altLang="en-US" sz="2000" dirty="0">
                <a:latin typeface="ＭＳ Ｐゴシック" pitchFamily="50" charset="-128"/>
                <a:ea typeface="Meiryo UI" pitchFamily="50" charset="-128"/>
                <a:cs typeface="Meiryo UI" pitchFamily="50" charset="-128"/>
              </a:rPr>
              <a:t> </a:t>
            </a:r>
            <a:r>
              <a:rPr lang="ja-JP" altLang="en-US" sz="2000" dirty="0">
                <a:latin typeface="ＭＳ Ｐゴシック" pitchFamily="50" charset="-128"/>
                <a:cs typeface="Arial" charset="0"/>
              </a:rPr>
              <a:t>テスト基板が出来上がり次第、評価試験を行う</a:t>
            </a:r>
            <a:endParaRPr lang="en-US" altLang="ja-JP" sz="2000" dirty="0">
              <a:latin typeface="ＭＳ Ｐゴシック" pitchFamily="50" charset="-128"/>
              <a:ea typeface="Meiryo UI" pitchFamily="50" charset="-128"/>
              <a:cs typeface="Meiryo UI" pitchFamily="50" charset="-128"/>
            </a:endParaRPr>
          </a:p>
        </p:txBody>
      </p:sp>
      <p:sp>
        <p:nvSpPr>
          <p:cNvPr id="11" name="タイトル 2"/>
          <p:cNvSpPr>
            <a:spLocks noGrp="1"/>
          </p:cNvSpPr>
          <p:nvPr>
            <p:ph type="title"/>
          </p:nvPr>
        </p:nvSpPr>
        <p:spPr>
          <a:xfrm>
            <a:off x="0" y="44450"/>
            <a:ext cx="9144000" cy="792163"/>
          </a:xfrm>
        </p:spPr>
        <p:txBody>
          <a:bodyPr/>
          <a:lstStyle/>
          <a:p>
            <a:pPr eaLnBrk="1" hangingPunct="1">
              <a:defRPr/>
            </a:pPr>
            <a:r>
              <a:rPr lang="ja-JP" altLang="en-US" sz="4000" dirty="0" smtClean="0">
                <a:solidFill>
                  <a:schemeClr val="tx1"/>
                </a:solidFill>
                <a:ea typeface="ＭＳ Ｐゴシック" pitchFamily="50" charset="-128"/>
              </a:rPr>
              <a:t>今後</a:t>
            </a:r>
            <a:r>
              <a:rPr lang="ja-JP" altLang="en-US" sz="4000" dirty="0" smtClean="0">
                <a:solidFill>
                  <a:schemeClr val="tx1"/>
                </a:solidFill>
                <a:ea typeface="ＭＳ Ｐゴシック" pitchFamily="50" charset="-128"/>
              </a:rPr>
              <a:t>使用を検討している</a:t>
            </a:r>
            <a:r>
              <a:rPr lang="ja-JP" altLang="en-US" sz="4000" dirty="0" smtClean="0">
                <a:solidFill>
                  <a:schemeClr val="tx1"/>
                </a:solidFill>
                <a:ea typeface="ＭＳ Ｐゴシック" pitchFamily="50" charset="-128"/>
              </a:rPr>
              <a:t>プリアンプ</a:t>
            </a:r>
          </a:p>
        </p:txBody>
      </p:sp>
      <p:sp>
        <p:nvSpPr>
          <p:cNvPr id="12" name="スライド番号プレースホルダ 11"/>
          <p:cNvSpPr>
            <a:spLocks noGrp="1"/>
          </p:cNvSpPr>
          <p:nvPr>
            <p:ph type="sldNum" sz="quarter" idx="12"/>
          </p:nvPr>
        </p:nvSpPr>
        <p:spPr>
          <a:xfrm>
            <a:off x="6615113" y="6356350"/>
            <a:ext cx="2133600" cy="457200"/>
          </a:xfrm>
        </p:spPr>
        <p:txBody>
          <a:bodyPr/>
          <a:lstStyle/>
          <a:p>
            <a:pPr>
              <a:defRPr/>
            </a:pPr>
            <a:fld id="{202FD5FC-4BB3-4169-A7C3-AE8AE24C725E}" type="slidenum">
              <a:rPr lang="ja-JP" altLang="en-US" smtClean="0"/>
              <a:pPr>
                <a:defRPr/>
              </a:pPr>
              <a:t>7</a:t>
            </a:fld>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2"/>
          <p:cNvSpPr>
            <a:spLocks noGrp="1"/>
          </p:cNvSpPr>
          <p:nvPr>
            <p:ph type="title"/>
          </p:nvPr>
        </p:nvSpPr>
        <p:spPr>
          <a:xfrm>
            <a:off x="457200" y="44450"/>
            <a:ext cx="8229600" cy="792163"/>
          </a:xfrm>
        </p:spPr>
        <p:txBody>
          <a:bodyPr/>
          <a:lstStyle/>
          <a:p>
            <a:pPr eaLnBrk="1" hangingPunct="1">
              <a:defRPr/>
            </a:pPr>
            <a:r>
              <a:rPr lang="en-US" altLang="ja-JP" dirty="0" smtClean="0">
                <a:solidFill>
                  <a:schemeClr val="tx1"/>
                </a:solidFill>
                <a:ea typeface="ＭＳ Ｐゴシック" pitchFamily="50" charset="-128"/>
              </a:rPr>
              <a:t>(2) </a:t>
            </a:r>
            <a:r>
              <a:rPr lang="ja-JP" altLang="en-US" dirty="0" smtClean="0">
                <a:solidFill>
                  <a:schemeClr val="tx1"/>
                </a:solidFill>
                <a:ea typeface="ＭＳ Ｐゴシック" pitchFamily="50" charset="-128"/>
              </a:rPr>
              <a:t>ミニカメラプロジェクト</a:t>
            </a:r>
          </a:p>
        </p:txBody>
      </p:sp>
      <p:pic>
        <p:nvPicPr>
          <p:cNvPr id="10243" name="図 4" descr="111028_3clstminicamera1.JPG"/>
          <p:cNvPicPr>
            <a:picLocks noChangeAspect="1"/>
          </p:cNvPicPr>
          <p:nvPr/>
        </p:nvPicPr>
        <p:blipFill>
          <a:blip r:embed="rId2" cstate="print"/>
          <a:srcRect/>
          <a:stretch>
            <a:fillRect/>
          </a:stretch>
        </p:blipFill>
        <p:spPr bwMode="auto">
          <a:xfrm>
            <a:off x="492125" y="2781300"/>
            <a:ext cx="6024563" cy="3868738"/>
          </a:xfrm>
          <a:prstGeom prst="rect">
            <a:avLst/>
          </a:prstGeom>
          <a:noFill/>
          <a:ln w="9525">
            <a:noFill/>
            <a:miter lim="800000"/>
            <a:headEnd/>
            <a:tailEnd/>
          </a:ln>
        </p:spPr>
      </p:pic>
      <p:sp>
        <p:nvSpPr>
          <p:cNvPr id="10244" name="テキスト ボックス 10"/>
          <p:cNvSpPr txBox="1">
            <a:spLocks noChangeArrowheads="1"/>
          </p:cNvSpPr>
          <p:nvPr/>
        </p:nvSpPr>
        <p:spPr bwMode="auto">
          <a:xfrm>
            <a:off x="5724525" y="5313363"/>
            <a:ext cx="3311525" cy="708025"/>
          </a:xfrm>
          <a:prstGeom prst="rect">
            <a:avLst/>
          </a:prstGeom>
          <a:solidFill>
            <a:schemeClr val="bg1">
              <a:alpha val="79999"/>
            </a:schemeClr>
          </a:solidFill>
          <a:ln w="9525">
            <a:noFill/>
            <a:miter lim="800000"/>
            <a:headEnd/>
            <a:tailEnd/>
          </a:ln>
        </p:spPr>
        <p:txBody>
          <a:bodyPr>
            <a:spAutoFit/>
          </a:bodyPr>
          <a:lstStyle/>
          <a:p>
            <a:r>
              <a:rPr lang="en-US" altLang="ja-JP" sz="2000" dirty="0">
                <a:cs typeface="Arial" charset="0"/>
              </a:rPr>
              <a:t>3</a:t>
            </a:r>
            <a:r>
              <a:rPr lang="ja-JP" altLang="en-US" sz="2000" dirty="0">
                <a:cs typeface="Arial" charset="0"/>
              </a:rPr>
              <a:t>クラスタによる小規模カメラ</a:t>
            </a:r>
            <a:endParaRPr lang="en-US" altLang="ja-JP" sz="2000" dirty="0">
              <a:cs typeface="Arial" charset="0"/>
            </a:endParaRPr>
          </a:p>
          <a:p>
            <a:r>
              <a:rPr lang="ja-JP" altLang="en-US" sz="2000" dirty="0">
                <a:latin typeface="Arial" pitchFamily="34" charset="0"/>
                <a:ea typeface="Meiryo UI" pitchFamily="50" charset="-128"/>
                <a:cs typeface="Arial" pitchFamily="34" charset="0"/>
              </a:rPr>
              <a:t>（</a:t>
            </a:r>
            <a:r>
              <a:rPr lang="ja-JP" altLang="en-US" sz="2000" dirty="0">
                <a:latin typeface="ＭＳ Ｐゴシック" pitchFamily="50" charset="-128"/>
                <a:cs typeface="Meiryo UI" pitchFamily="50" charset="-128"/>
              </a:rPr>
              <a:t>トリガ動作試験予定</a:t>
            </a:r>
            <a:r>
              <a:rPr lang="ja-JP" altLang="en-US" sz="2000" dirty="0">
                <a:latin typeface="Arial" pitchFamily="34" charset="0"/>
                <a:ea typeface="Meiryo UI" pitchFamily="50" charset="-128"/>
                <a:cs typeface="Arial" pitchFamily="34" charset="0"/>
              </a:rPr>
              <a:t>）</a:t>
            </a:r>
            <a:endParaRPr lang="en-US" altLang="ja-JP" sz="2000" dirty="0">
              <a:latin typeface="Arial" pitchFamily="34" charset="0"/>
              <a:ea typeface="Meiryo UI" pitchFamily="50" charset="-128"/>
              <a:cs typeface="Arial" pitchFamily="34" charset="0"/>
            </a:endParaRPr>
          </a:p>
        </p:txBody>
      </p:sp>
      <p:grpSp>
        <p:nvGrpSpPr>
          <p:cNvPr id="10245" name="グループ化 7"/>
          <p:cNvGrpSpPr>
            <a:grpSpLocks/>
          </p:cNvGrpSpPr>
          <p:nvPr/>
        </p:nvGrpSpPr>
        <p:grpSpPr bwMode="auto">
          <a:xfrm>
            <a:off x="539750" y="765175"/>
            <a:ext cx="8064500" cy="1816100"/>
            <a:chOff x="539750" y="765175"/>
            <a:chExt cx="8064500" cy="1816049"/>
          </a:xfrm>
        </p:grpSpPr>
        <p:sp>
          <p:nvSpPr>
            <p:cNvPr id="6" name="テキスト ボックス 5"/>
            <p:cNvSpPr txBox="1"/>
            <p:nvPr/>
          </p:nvSpPr>
          <p:spPr>
            <a:xfrm>
              <a:off x="539750" y="765175"/>
              <a:ext cx="8064500" cy="1816049"/>
            </a:xfrm>
            <a:prstGeom prst="rect">
              <a:avLst/>
            </a:prstGeom>
          </p:spPr>
          <p:txBody>
            <a:bodyPr>
              <a:spAutoFit/>
            </a:bodyPr>
            <a:lstStyle/>
            <a:p>
              <a:pPr fontAlgn="auto">
                <a:spcBef>
                  <a:spcPts val="0"/>
                </a:spcBef>
                <a:spcAft>
                  <a:spcPts val="0"/>
                </a:spcAft>
                <a:defRPr/>
              </a:pPr>
              <a:r>
                <a:rPr lang="en-US" altLang="ja-JP" sz="2400" dirty="0">
                  <a:latin typeface="Arial" pitchFamily="34" charset="0"/>
                  <a:cs typeface="Arial" pitchFamily="34" charset="0"/>
                </a:rPr>
                <a:t>19</a:t>
              </a:r>
              <a:r>
                <a:rPr lang="ja-JP" altLang="en-US" sz="2400" dirty="0">
                  <a:latin typeface="ＭＳ Ｐゴシック" pitchFamily="50" charset="-128"/>
                </a:rPr>
                <a:t>クラスタによるミニカメラの製作</a:t>
              </a:r>
              <a:endParaRPr lang="en-US" altLang="ja-JP" sz="2400" dirty="0">
                <a:latin typeface="ＭＳ Ｐゴシック" pitchFamily="50" charset="-128"/>
              </a:endParaRPr>
            </a:p>
            <a:p>
              <a:pPr marL="342900" indent="-342900" fontAlgn="auto">
                <a:spcBef>
                  <a:spcPts val="0"/>
                </a:spcBef>
                <a:spcAft>
                  <a:spcPts val="0"/>
                </a:spcAft>
                <a:buClr>
                  <a:schemeClr val="accent1"/>
                </a:buClr>
                <a:buFont typeface="Wingdings" pitchFamily="2" charset="2"/>
                <a:buChar char="Ø"/>
                <a:defRPr/>
              </a:pPr>
              <a:r>
                <a:rPr lang="ja-JP" altLang="en-US" sz="2200" dirty="0">
                  <a:latin typeface="ＭＳ Ｐゴシック" pitchFamily="50" charset="-128"/>
                </a:rPr>
                <a:t>冷却システムの性能評価</a:t>
              </a:r>
              <a:endParaRPr lang="en-US" altLang="ja-JP" sz="2200" dirty="0">
                <a:latin typeface="ＭＳ Ｐゴシック" pitchFamily="50" charset="-128"/>
              </a:endParaRPr>
            </a:p>
            <a:p>
              <a:pPr marL="342900" indent="-342900" fontAlgn="auto">
                <a:spcBef>
                  <a:spcPts val="0"/>
                </a:spcBef>
                <a:spcAft>
                  <a:spcPts val="0"/>
                </a:spcAft>
                <a:buClr>
                  <a:schemeClr val="accent1"/>
                </a:buClr>
                <a:defRPr/>
              </a:pPr>
              <a:endParaRPr lang="en-US" altLang="ja-JP" sz="2200" dirty="0">
                <a:latin typeface="ＭＳ Ｐゴシック" pitchFamily="50" charset="-128"/>
              </a:endParaRPr>
            </a:p>
            <a:p>
              <a:pPr fontAlgn="auto">
                <a:spcBef>
                  <a:spcPts val="0"/>
                </a:spcBef>
                <a:spcAft>
                  <a:spcPts val="0"/>
                </a:spcAft>
                <a:buClr>
                  <a:schemeClr val="accent1"/>
                </a:buClr>
                <a:buSzPct val="100000"/>
                <a:buFont typeface="Wingdings" pitchFamily="2" charset="2"/>
                <a:buChar char="Ø"/>
                <a:defRPr/>
              </a:pPr>
              <a:r>
                <a:rPr lang="ja-JP" altLang="en-US" sz="2200" dirty="0">
                  <a:latin typeface="ＭＳ Ｐゴシック" pitchFamily="50" charset="-128"/>
                </a:rPr>
                <a:t>  複数クラスタ制御、トリガ動作試験</a:t>
              </a:r>
              <a:endParaRPr lang="en-US" altLang="ja-JP" sz="2200" dirty="0">
                <a:latin typeface="ＭＳ Ｐゴシック" pitchFamily="50" charset="-128"/>
              </a:endParaRPr>
            </a:p>
            <a:p>
              <a:pPr fontAlgn="auto">
                <a:spcBef>
                  <a:spcPts val="0"/>
                </a:spcBef>
                <a:spcAft>
                  <a:spcPts val="0"/>
                </a:spcAft>
                <a:defRPr/>
              </a:pPr>
              <a:r>
                <a:rPr lang="ja-JP" altLang="en-US" sz="2200" dirty="0">
                  <a:latin typeface="ＭＳ Ｐゴシック" pitchFamily="50" charset="-128"/>
                </a:rPr>
                <a:t>     ⇒カメラ設計の実現性を実証する</a:t>
              </a:r>
            </a:p>
          </p:txBody>
        </p:sp>
        <p:sp>
          <p:nvSpPr>
            <p:cNvPr id="10248" name="テキスト ボックス 6"/>
            <p:cNvSpPr txBox="1">
              <a:spLocks noChangeArrowheads="1"/>
            </p:cNvSpPr>
            <p:nvPr/>
          </p:nvSpPr>
          <p:spPr bwMode="auto">
            <a:xfrm>
              <a:off x="971600" y="1484784"/>
              <a:ext cx="5112568" cy="400147"/>
            </a:xfrm>
            <a:prstGeom prst="rect">
              <a:avLst/>
            </a:prstGeom>
            <a:noFill/>
            <a:ln w="9525">
              <a:noFill/>
              <a:miter lim="800000"/>
              <a:headEnd/>
              <a:tailEnd/>
            </a:ln>
          </p:spPr>
          <p:txBody>
            <a:bodyPr>
              <a:spAutoFit/>
            </a:bodyPr>
            <a:lstStyle/>
            <a:p>
              <a:pPr>
                <a:buClr>
                  <a:srgbClr val="C198E0"/>
                </a:buClr>
                <a:buSzPct val="60000"/>
              </a:pPr>
              <a:r>
                <a:rPr lang="en-US" altLang="ja-JP" sz="2000"/>
                <a:t> (1</a:t>
              </a:r>
              <a:r>
                <a:rPr lang="ja-JP" altLang="en-US" sz="2000"/>
                <a:t>クラスタあたりの発熱 </a:t>
              </a:r>
              <a:r>
                <a:rPr lang="en-US" altLang="ja-JP" sz="2000"/>
                <a:t>14 W (+</a:t>
              </a:r>
              <a:r>
                <a:rPr lang="ja-JP" altLang="en-US" sz="2000"/>
                <a:t>環境温度</a:t>
              </a:r>
              <a:r>
                <a:rPr lang="en-US" altLang="ja-JP" sz="2000"/>
                <a:t>) ) </a:t>
              </a:r>
            </a:p>
          </p:txBody>
        </p:sp>
      </p:grpSp>
      <p:sp>
        <p:nvSpPr>
          <p:cNvPr id="8" name="スライド番号プレースホルダ 7"/>
          <p:cNvSpPr>
            <a:spLocks noGrp="1"/>
          </p:cNvSpPr>
          <p:nvPr>
            <p:ph type="sldNum" sz="quarter" idx="12"/>
          </p:nvPr>
        </p:nvSpPr>
        <p:spPr>
          <a:xfrm>
            <a:off x="6615113" y="6356350"/>
            <a:ext cx="2133600" cy="457200"/>
          </a:xfrm>
        </p:spPr>
        <p:txBody>
          <a:bodyPr/>
          <a:lstStyle/>
          <a:p>
            <a:pPr>
              <a:defRPr/>
            </a:pPr>
            <a:fld id="{3F447F2E-9E60-41C7-AF6F-EB4762000D38}" type="slidenum">
              <a:rPr lang="ja-JP" altLang="en-US" smtClean="0"/>
              <a:pPr>
                <a:defRPr/>
              </a:pPr>
              <a:t>8</a:t>
            </a:fld>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2"/>
          <p:cNvSpPr>
            <a:spLocks noGrp="1"/>
          </p:cNvSpPr>
          <p:nvPr>
            <p:ph type="title"/>
          </p:nvPr>
        </p:nvSpPr>
        <p:spPr>
          <a:xfrm>
            <a:off x="457200" y="44450"/>
            <a:ext cx="8229600" cy="792163"/>
          </a:xfrm>
        </p:spPr>
        <p:txBody>
          <a:bodyPr/>
          <a:lstStyle/>
          <a:p>
            <a:pPr eaLnBrk="1" hangingPunct="1">
              <a:defRPr/>
            </a:pPr>
            <a:r>
              <a:rPr lang="en-US" altLang="ja-JP" dirty="0" smtClean="0">
                <a:solidFill>
                  <a:schemeClr val="tx1"/>
                </a:solidFill>
                <a:ea typeface="ＭＳ Ｐゴシック" pitchFamily="50" charset="-128"/>
              </a:rPr>
              <a:t>(3) </a:t>
            </a:r>
            <a:r>
              <a:rPr lang="ja-JP" altLang="en-US" dirty="0" smtClean="0">
                <a:solidFill>
                  <a:schemeClr val="tx1"/>
                </a:solidFill>
                <a:ea typeface="ＭＳ Ｐゴシック" pitchFamily="50" charset="-128"/>
              </a:rPr>
              <a:t>冷却システム</a:t>
            </a:r>
          </a:p>
        </p:txBody>
      </p:sp>
      <p:pic>
        <p:nvPicPr>
          <p:cNvPr id="11267" name="Picture 2"/>
          <p:cNvPicPr>
            <a:picLocks noChangeAspect="1" noChangeArrowheads="1"/>
          </p:cNvPicPr>
          <p:nvPr/>
        </p:nvPicPr>
        <p:blipFill>
          <a:blip r:embed="rId2" cstate="print"/>
          <a:srcRect/>
          <a:stretch>
            <a:fillRect/>
          </a:stretch>
        </p:blipFill>
        <p:spPr bwMode="auto">
          <a:xfrm>
            <a:off x="179388" y="1916113"/>
            <a:ext cx="5668962" cy="3971925"/>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5938838" y="1844675"/>
            <a:ext cx="2809875" cy="2014538"/>
          </a:xfrm>
          <a:prstGeom prst="rect">
            <a:avLst/>
          </a:prstGeom>
          <a:noFill/>
          <a:ln w="9525">
            <a:noFill/>
            <a:miter lim="800000"/>
            <a:headEnd/>
            <a:tailEnd/>
          </a:ln>
        </p:spPr>
      </p:pic>
      <p:sp>
        <p:nvSpPr>
          <p:cNvPr id="11269" name="正方形/長方形 11"/>
          <p:cNvSpPr>
            <a:spLocks noChangeArrowheads="1"/>
          </p:cNvSpPr>
          <p:nvPr/>
        </p:nvSpPr>
        <p:spPr bwMode="auto">
          <a:xfrm>
            <a:off x="107950" y="5949950"/>
            <a:ext cx="5327650" cy="769938"/>
          </a:xfrm>
          <a:prstGeom prst="rect">
            <a:avLst/>
          </a:prstGeom>
          <a:noFill/>
          <a:ln w="9525">
            <a:noFill/>
            <a:miter lim="800000"/>
            <a:headEnd/>
            <a:tailEnd/>
          </a:ln>
        </p:spPr>
        <p:txBody>
          <a:bodyPr>
            <a:spAutoFit/>
          </a:bodyPr>
          <a:lstStyle/>
          <a:p>
            <a:pPr>
              <a:buClr>
                <a:schemeClr val="accent1"/>
              </a:buClr>
              <a:buFont typeface="Wingdings" pitchFamily="2" charset="2"/>
              <a:buChar char="Ø"/>
            </a:pPr>
            <a:r>
              <a:rPr lang="ja-JP" altLang="en-US" sz="2000" dirty="0">
                <a:latin typeface="ＭＳ Ｐゴシック" pitchFamily="50" charset="-128"/>
                <a:cs typeface="Meiryo UI" pitchFamily="50" charset="-128"/>
              </a:rPr>
              <a:t> 基板素子から冷却プレートへの熱パスを確保</a:t>
            </a:r>
            <a:endParaRPr lang="en-US" altLang="ja-JP" sz="2000" dirty="0">
              <a:latin typeface="ＭＳ Ｐゴシック" pitchFamily="50" charset="-128"/>
              <a:cs typeface="Meiryo UI" pitchFamily="50" charset="-128"/>
            </a:endParaRPr>
          </a:p>
          <a:p>
            <a:pPr>
              <a:buClr>
                <a:schemeClr val="accent1"/>
              </a:buClr>
            </a:pPr>
            <a:endParaRPr lang="en-US" altLang="ja-JP" sz="400" dirty="0">
              <a:latin typeface="ＭＳ Ｐゴシック" pitchFamily="50" charset="-128"/>
              <a:cs typeface="Meiryo UI" pitchFamily="50" charset="-128"/>
            </a:endParaRPr>
          </a:p>
          <a:p>
            <a:pPr>
              <a:buClr>
                <a:schemeClr val="accent1"/>
              </a:buClr>
              <a:buFont typeface="Wingdings" pitchFamily="2" charset="2"/>
              <a:buChar char="Ø"/>
            </a:pPr>
            <a:r>
              <a:rPr lang="ja-JP" altLang="en-US" sz="2000" dirty="0">
                <a:latin typeface="ＭＳ Ｐゴシック" pitchFamily="50" charset="-128"/>
                <a:cs typeface="Meiryo UI" pitchFamily="50" charset="-128"/>
              </a:rPr>
              <a:t> 簡易実験では</a:t>
            </a:r>
            <a:r>
              <a:rPr lang="en-US" altLang="ja-JP" sz="2000" dirty="0">
                <a:latin typeface="Arial" pitchFamily="34" charset="0"/>
                <a:cs typeface="Arial" pitchFamily="34" charset="0"/>
              </a:rPr>
              <a:t>30~50</a:t>
            </a:r>
            <a:r>
              <a:rPr lang="ja-JP" altLang="en-US" sz="2000" dirty="0">
                <a:latin typeface="ＭＳ Ｐゴシック" pitchFamily="50" charset="-128"/>
                <a:cs typeface="Meiryo UI" pitchFamily="50" charset="-128"/>
              </a:rPr>
              <a:t>℃に基板温度を維持</a:t>
            </a:r>
            <a:endParaRPr lang="en-US" altLang="ja-JP" sz="2000" dirty="0">
              <a:latin typeface="ＭＳ Ｐゴシック" pitchFamily="50" charset="-128"/>
              <a:cs typeface="Meiryo UI" pitchFamily="50" charset="-128"/>
            </a:endParaRPr>
          </a:p>
        </p:txBody>
      </p:sp>
      <p:sp>
        <p:nvSpPr>
          <p:cNvPr id="9" name="テキスト ボックス 8"/>
          <p:cNvSpPr txBox="1"/>
          <p:nvPr/>
        </p:nvSpPr>
        <p:spPr>
          <a:xfrm>
            <a:off x="250825" y="900113"/>
            <a:ext cx="8893175" cy="830262"/>
          </a:xfrm>
          <a:prstGeom prst="rect">
            <a:avLst/>
          </a:prstGeom>
        </p:spPr>
        <p:txBody>
          <a:bodyPr>
            <a:spAutoFit/>
          </a:bodyPr>
          <a:lstStyle/>
          <a:p>
            <a:pPr fontAlgn="auto">
              <a:spcBef>
                <a:spcPts val="0"/>
              </a:spcBef>
              <a:spcAft>
                <a:spcPts val="0"/>
              </a:spcAft>
              <a:defRPr/>
            </a:pPr>
            <a:r>
              <a:rPr lang="ja-JP" altLang="en-US" sz="2400" dirty="0">
                <a:latin typeface="ＭＳ Ｐゴシック" pitchFamily="50" charset="-128"/>
              </a:rPr>
              <a:t>多数のクラスターを使用するため、発熱により温度が上昇してしまう</a:t>
            </a:r>
            <a:endParaRPr lang="en-US" altLang="ja-JP" sz="2400" dirty="0">
              <a:latin typeface="ＭＳ Ｐゴシック" pitchFamily="50" charset="-128"/>
            </a:endParaRPr>
          </a:p>
          <a:p>
            <a:pPr marL="342900" indent="-342900" fontAlgn="auto">
              <a:spcBef>
                <a:spcPts val="0"/>
              </a:spcBef>
              <a:spcAft>
                <a:spcPts val="0"/>
              </a:spcAft>
              <a:buClr>
                <a:schemeClr val="accent1"/>
              </a:buClr>
              <a:defRPr/>
            </a:pPr>
            <a:r>
              <a:rPr lang="ja-JP" altLang="en-US" sz="2400" dirty="0">
                <a:latin typeface="ＭＳ Ｐゴシック" pitchFamily="50" charset="-128"/>
              </a:rPr>
              <a:t> ⇒温度の上昇を防ぐ冷却システムが必要</a:t>
            </a:r>
            <a:endParaRPr lang="en-US" altLang="ja-JP" sz="2400" dirty="0">
              <a:latin typeface="ＭＳ Ｐゴシック" pitchFamily="50" charset="-128"/>
            </a:endParaRPr>
          </a:p>
        </p:txBody>
      </p:sp>
      <p:sp>
        <p:nvSpPr>
          <p:cNvPr id="11271" name="テキスト ボックス 10"/>
          <p:cNvSpPr txBox="1">
            <a:spLocks noChangeArrowheads="1"/>
          </p:cNvSpPr>
          <p:nvPr/>
        </p:nvSpPr>
        <p:spPr bwMode="auto">
          <a:xfrm>
            <a:off x="5795963" y="3860800"/>
            <a:ext cx="3384550" cy="400050"/>
          </a:xfrm>
          <a:prstGeom prst="rect">
            <a:avLst/>
          </a:prstGeom>
          <a:noFill/>
          <a:ln w="9525">
            <a:noFill/>
            <a:miter lim="800000"/>
            <a:headEnd/>
            <a:tailEnd/>
          </a:ln>
        </p:spPr>
        <p:txBody>
          <a:bodyPr>
            <a:spAutoFit/>
          </a:bodyPr>
          <a:lstStyle/>
          <a:p>
            <a:r>
              <a:rPr lang="ja-JP" altLang="en-US" sz="2000"/>
              <a:t>ヒートパイプ＋アルミプレート</a:t>
            </a:r>
          </a:p>
        </p:txBody>
      </p:sp>
      <p:sp>
        <p:nvSpPr>
          <p:cNvPr id="11" name="スライド番号プレースホルダ 10"/>
          <p:cNvSpPr>
            <a:spLocks noGrp="1"/>
          </p:cNvSpPr>
          <p:nvPr>
            <p:ph type="sldNum" sz="quarter" idx="12"/>
          </p:nvPr>
        </p:nvSpPr>
        <p:spPr>
          <a:xfrm>
            <a:off x="6615113" y="6356350"/>
            <a:ext cx="2133600" cy="457200"/>
          </a:xfrm>
        </p:spPr>
        <p:txBody>
          <a:bodyPr/>
          <a:lstStyle/>
          <a:p>
            <a:pPr>
              <a:defRPr/>
            </a:pPr>
            <a:fld id="{4F6D2D91-C529-4B46-B53A-34EEE47B2CDE}" type="slidenum">
              <a:rPr lang="ja-JP" altLang="en-US" smtClean="0"/>
              <a:pPr>
                <a:defRPr/>
              </a:pPr>
              <a:t>9</a:t>
            </a:fld>
            <a:endParaRPr lang="ja-JP" altLang="en-US" dirty="0"/>
          </a:p>
        </p:txBody>
      </p:sp>
      <p:sp>
        <p:nvSpPr>
          <p:cNvPr id="11273" name="テキスト ボックス 11"/>
          <p:cNvSpPr txBox="1">
            <a:spLocks noChangeArrowheads="1"/>
          </p:cNvSpPr>
          <p:nvPr/>
        </p:nvSpPr>
        <p:spPr bwMode="auto">
          <a:xfrm>
            <a:off x="4643438" y="1989138"/>
            <a:ext cx="1223962" cy="461962"/>
          </a:xfrm>
          <a:prstGeom prst="rect">
            <a:avLst/>
          </a:prstGeom>
          <a:noFill/>
          <a:ln w="9525">
            <a:noFill/>
            <a:miter lim="800000"/>
            <a:headEnd/>
            <a:tailEnd/>
          </a:ln>
        </p:spPr>
        <p:txBody>
          <a:bodyPr>
            <a:spAutoFit/>
          </a:bodyPr>
          <a:lstStyle/>
          <a:p>
            <a:r>
              <a:rPr lang="en-US" altLang="ja-JP" sz="2400">
                <a:solidFill>
                  <a:srgbClr val="7030A0"/>
                </a:solidFill>
              </a:rPr>
              <a:t>PMT</a:t>
            </a:r>
            <a:r>
              <a:rPr lang="ja-JP" altLang="en-US" sz="2400">
                <a:solidFill>
                  <a:srgbClr val="7030A0"/>
                </a:solidFill>
              </a:rPr>
              <a:t>側</a:t>
            </a:r>
          </a:p>
        </p:txBody>
      </p:sp>
      <p:cxnSp>
        <p:nvCxnSpPr>
          <p:cNvPr id="13" name="直線矢印コネクタ 12"/>
          <p:cNvCxnSpPr/>
          <p:nvPr/>
        </p:nvCxnSpPr>
        <p:spPr>
          <a:xfrm flipV="1">
            <a:off x="4787900" y="2484438"/>
            <a:ext cx="712788" cy="793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1275" name="グループ化 18"/>
          <p:cNvGrpSpPr>
            <a:grpSpLocks/>
          </p:cNvGrpSpPr>
          <p:nvPr/>
        </p:nvGrpSpPr>
        <p:grpSpPr bwMode="auto">
          <a:xfrm>
            <a:off x="5651500" y="4292600"/>
            <a:ext cx="3492500" cy="2463800"/>
            <a:chOff x="4859338" y="4133850"/>
            <a:chExt cx="4235677" cy="2463800"/>
          </a:xfrm>
        </p:grpSpPr>
        <p:pic>
          <p:nvPicPr>
            <p:cNvPr id="11276" name="Picture 4"/>
            <p:cNvPicPr>
              <a:picLocks noChangeAspect="1" noChangeArrowheads="1"/>
            </p:cNvPicPr>
            <p:nvPr/>
          </p:nvPicPr>
          <p:blipFill>
            <a:blip r:embed="rId4" cstate="print"/>
            <a:srcRect/>
            <a:stretch>
              <a:fillRect/>
            </a:stretch>
          </p:blipFill>
          <p:spPr bwMode="auto">
            <a:xfrm>
              <a:off x="4859338" y="4133850"/>
              <a:ext cx="4105275" cy="2463800"/>
            </a:xfrm>
            <a:prstGeom prst="rect">
              <a:avLst/>
            </a:prstGeom>
            <a:noFill/>
            <a:ln w="9525">
              <a:noFill/>
              <a:miter lim="800000"/>
              <a:headEnd/>
              <a:tailEnd/>
            </a:ln>
          </p:spPr>
        </p:pic>
        <p:sp>
          <p:nvSpPr>
            <p:cNvPr id="17" name="テキスト ボックス 16"/>
            <p:cNvSpPr txBox="1"/>
            <p:nvPr/>
          </p:nvSpPr>
          <p:spPr>
            <a:xfrm>
              <a:off x="6081909" y="6181725"/>
              <a:ext cx="3013106" cy="400050"/>
            </a:xfrm>
            <a:prstGeom prst="rect">
              <a:avLst/>
            </a:prstGeom>
            <a:noFill/>
          </p:spPr>
          <p:txBody>
            <a:bodyPr>
              <a:spAutoFit/>
            </a:bodyPr>
            <a:lstStyle/>
            <a:p>
              <a:pPr>
                <a:defRPr/>
              </a:pPr>
              <a:r>
                <a:rPr lang="ja-JP" altLang="en-US" sz="2000" dirty="0">
                  <a:solidFill>
                    <a:schemeClr val="accent6"/>
                  </a:solidFill>
                  <a:latin typeface="Arial" pitchFamily="34" charset="0"/>
                </a:rPr>
                <a:t>冷却部品のデザイン</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atellite Dish">
  <a:themeElements>
    <a:clrScheme name="Office テーマ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Office テーマ">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テーマ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Office テーマ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Office テーマ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Office テーマ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Office テーマ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Office テーマ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Office テーマ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Office テーマ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Satellite Dish</Template>
  <TotalTime>5107</TotalTime>
  <Words>2553</Words>
  <Application>Microsoft Office PowerPoint</Application>
  <PresentationFormat>画面に合わせる (4:3)</PresentationFormat>
  <Paragraphs>388</Paragraphs>
  <Slides>23</Slides>
  <Notes>14</Notes>
  <HiddenSlides>12</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Satellite Dish</vt:lpstr>
      <vt:lpstr>CTA報告34： CTA 大口径望遠鏡のための 焦点面検出器の開発</vt:lpstr>
      <vt:lpstr>大口径望遠鏡用焦点面検出器の要求仕様</vt:lpstr>
      <vt:lpstr>(1) 光検出器モジュールの開発</vt:lpstr>
      <vt:lpstr>光検出器+高圧回路開発 (報告済み)</vt:lpstr>
      <vt:lpstr>現在のクラスタに使用されているプリアンプ</vt:lpstr>
      <vt:lpstr>今後使用を検討しているプリアンプ</vt:lpstr>
      <vt:lpstr>今後使用を検討しているプリアンプ</vt:lpstr>
      <vt:lpstr>(2) ミニカメラプロジェクト</vt:lpstr>
      <vt:lpstr>(3) 冷却システム</vt:lpstr>
      <vt:lpstr>(3) 冷却システム</vt:lpstr>
      <vt:lpstr>まとめ</vt:lpstr>
      <vt:lpstr>Backup</vt:lpstr>
      <vt:lpstr>CTA(Cherenkov Telescope Array)計画</vt:lpstr>
      <vt:lpstr>光検出器モジュールのブロック図</vt:lpstr>
      <vt:lpstr>  光検出器</vt:lpstr>
      <vt:lpstr>温度環境試験</vt:lpstr>
      <vt:lpstr>高圧回路開発 (報告済み)</vt:lpstr>
      <vt:lpstr>Cockcroft-Walton  Circuit</vt:lpstr>
      <vt:lpstr>PACTAv1.1 とPACTAv1.2 の比較</vt:lpstr>
      <vt:lpstr>PACTAv1.1 とPACTAv1.2 の比較</vt:lpstr>
      <vt:lpstr>PACTAv1.1 とPACTAv1.2 の比較</vt:lpstr>
      <vt:lpstr>Slow Control Board</vt:lpstr>
      <vt:lpstr>冷却システム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克典</dc:creator>
  <cp:lastModifiedBy>克典</cp:lastModifiedBy>
  <cp:revision>177</cp:revision>
  <dcterms:created xsi:type="dcterms:W3CDTF">2011-08-30T05:34:10Z</dcterms:created>
  <dcterms:modified xsi:type="dcterms:W3CDTF">2012-03-22T15:32:28Z</dcterms:modified>
</cp:coreProperties>
</file>