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56" r:id="rId3"/>
    <p:sldId id="262" r:id="rId4"/>
    <p:sldId id="264" r:id="rId5"/>
    <p:sldId id="283" r:id="rId6"/>
    <p:sldId id="266" r:id="rId7"/>
    <p:sldId id="267" r:id="rId8"/>
    <p:sldId id="268" r:id="rId9"/>
    <p:sldId id="280" r:id="rId10"/>
    <p:sldId id="274" r:id="rId11"/>
    <p:sldId id="275" r:id="rId12"/>
    <p:sldId id="286" r:id="rId13"/>
    <p:sldId id="284" r:id="rId14"/>
    <p:sldId id="285" r:id="rId15"/>
    <p:sldId id="276" r:id="rId16"/>
    <p:sldId id="277" r:id="rId17"/>
    <p:sldId id="289" r:id="rId18"/>
    <p:sldId id="279" r:id="rId19"/>
    <p:sldId id="278" r:id="rId20"/>
    <p:sldId id="258" r:id="rId21"/>
    <p:sldId id="288" r:id="rId22"/>
    <p:sldId id="271" r:id="rId23"/>
    <p:sldId id="272" r:id="rId24"/>
    <p:sldId id="290" r:id="rId25"/>
    <p:sldId id="273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7" autoAdjust="0"/>
    <p:restoredTop sz="94660"/>
  </p:normalViewPr>
  <p:slideViewPr>
    <p:cSldViewPr>
      <p:cViewPr varScale="1">
        <p:scale>
          <a:sx n="91" d="100"/>
          <a:sy n="91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2" name="サブタイトル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20" name="フッター プレースホル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9" name="フローチャート: 処理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フローチャート: 処理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パイ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ドーナ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タイトル プレースホル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E7C32F0-C108-46A3-98D8-43724F97B512}" type="datetimeFigureOut">
              <a:rPr kumimoji="1" lang="ja-JP" altLang="en-US" smtClean="0"/>
              <a:pPr/>
              <a:t>2012/9/13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442603-991B-4F61-8BB6-1D16A6800F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1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884368" cy="190207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dirty="0" smtClean="0"/>
              <a:t>CTA </a:t>
            </a:r>
            <a:r>
              <a:rPr lang="ja-JP" altLang="en-US" dirty="0" smtClean="0"/>
              <a:t>報告</a:t>
            </a:r>
            <a:r>
              <a:rPr lang="en-US" altLang="ja-JP" dirty="0" smtClean="0"/>
              <a:t>46: </a:t>
            </a:r>
            <a:br>
              <a:rPr lang="en-US" altLang="ja-JP" dirty="0" smtClean="0"/>
            </a:br>
            <a:r>
              <a:rPr lang="en-US" altLang="ja-JP" dirty="0" smtClean="0"/>
              <a:t>CTA </a:t>
            </a:r>
            <a:r>
              <a:rPr lang="ja-JP" altLang="en-US" dirty="0" smtClean="0"/>
              <a:t>大口径望遠鏡用分割鏡の開発</a:t>
            </a:r>
            <a:r>
              <a:rPr lang="en-US" altLang="ja-JP" dirty="0" smtClean="0"/>
              <a:t>:</a:t>
            </a:r>
            <a:br>
              <a:rPr lang="en-US" altLang="ja-JP" dirty="0" smtClean="0"/>
            </a:br>
            <a:r>
              <a:rPr lang="ja-JP" altLang="en-US" dirty="0" smtClean="0"/>
              <a:t>形状測定システム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83768" y="2852936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ea typeface="HGPｺﾞｼｯｸE" pitchFamily="50" charset="-128"/>
              </a:rPr>
              <a:t>2012</a:t>
            </a:r>
            <a:r>
              <a:rPr kumimoji="1" lang="ja-JP" altLang="en-US" sz="2000" dirty="0" smtClean="0">
                <a:ea typeface="HGPｺﾞｼｯｸE" pitchFamily="50" charset="-128"/>
              </a:rPr>
              <a:t>年</a:t>
            </a:r>
            <a:r>
              <a:rPr kumimoji="1" lang="en-US" altLang="ja-JP" sz="2000" dirty="0" smtClean="0">
                <a:ea typeface="HGPｺﾞｼｯｸE" pitchFamily="50" charset="-128"/>
              </a:rPr>
              <a:t>9</a:t>
            </a:r>
            <a:r>
              <a:rPr kumimoji="1" lang="ja-JP" altLang="en-US" sz="2000" dirty="0" smtClean="0">
                <a:ea typeface="HGPｺﾞｼｯｸE" pitchFamily="50" charset="-128"/>
              </a:rPr>
              <a:t>月</a:t>
            </a:r>
            <a:r>
              <a:rPr kumimoji="1" lang="en-US" altLang="ja-JP" sz="2000" dirty="0" smtClean="0">
                <a:ea typeface="HGPｺﾞｼｯｸE" pitchFamily="50" charset="-128"/>
              </a:rPr>
              <a:t>13</a:t>
            </a:r>
            <a:r>
              <a:rPr kumimoji="1" lang="ja-JP" altLang="en-US" sz="2000" dirty="0" smtClean="0">
                <a:ea typeface="HGPｺﾞｼｯｸE" pitchFamily="50" charset="-128"/>
              </a:rPr>
              <a:t>日</a:t>
            </a:r>
            <a:endParaRPr kumimoji="1" lang="en-US" altLang="ja-JP" sz="2000" dirty="0" smtClean="0">
              <a:ea typeface="HGPｺﾞｼｯｸE" pitchFamily="50" charset="-128"/>
            </a:endParaRPr>
          </a:p>
          <a:p>
            <a:pPr algn="ctr"/>
            <a:r>
              <a:rPr lang="ja-JP" altLang="en-US" sz="2000" dirty="0">
                <a:ea typeface="HGPｺﾞｼｯｸE" pitchFamily="50" charset="-128"/>
              </a:rPr>
              <a:t>茨城</a:t>
            </a:r>
            <a:r>
              <a:rPr lang="ja-JP" altLang="en-US" sz="2000" dirty="0" smtClean="0">
                <a:ea typeface="HGPｺﾞｼｯｸE" pitchFamily="50" charset="-128"/>
              </a:rPr>
              <a:t>大学大学院理工学研究科</a:t>
            </a:r>
            <a:endParaRPr lang="en-US" altLang="ja-JP" sz="2000" dirty="0" smtClean="0">
              <a:ea typeface="HGPｺﾞｼｯｸE" pitchFamily="50" charset="-128"/>
            </a:endParaRPr>
          </a:p>
          <a:p>
            <a:pPr algn="ctr"/>
            <a:r>
              <a:rPr kumimoji="1" lang="ja-JP" altLang="en-US" sz="2000" dirty="0">
                <a:ea typeface="HGPｺﾞｼｯｸE" pitchFamily="50" charset="-128"/>
              </a:rPr>
              <a:t>馬場浩則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5656" y="4005064"/>
            <a:ext cx="6912768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ea typeface="HGPｺﾞｼｯｸE" pitchFamily="50" charset="-128"/>
              </a:rPr>
              <a:t>奥村曉</a:t>
            </a:r>
            <a:r>
              <a:rPr lang="en-US" altLang="zh-TW" baseline="30000" dirty="0">
                <a:ea typeface="HGPｺﾞｼｯｸE" pitchFamily="50" charset="-128"/>
              </a:rPr>
              <a:t>F</a:t>
            </a:r>
            <a:r>
              <a:rPr lang="en-US" altLang="zh-TW" dirty="0">
                <a:ea typeface="HGPｺﾞｼｯｸE" pitchFamily="50" charset="-128"/>
              </a:rPr>
              <a:t>, </a:t>
            </a:r>
            <a:r>
              <a:rPr lang="zh-TW" altLang="en-US" dirty="0">
                <a:ea typeface="HGPｺﾞｼｯｸE" pitchFamily="50" charset="-128"/>
              </a:rPr>
              <a:t>加賀谷美佳</a:t>
            </a:r>
            <a:r>
              <a:rPr lang="en-US" altLang="zh-TW" baseline="30000" dirty="0">
                <a:ea typeface="HGPｺﾞｼｯｸE" pitchFamily="50" charset="-128"/>
              </a:rPr>
              <a:t>A</a:t>
            </a:r>
            <a:r>
              <a:rPr lang="en-US" altLang="zh-TW" dirty="0">
                <a:ea typeface="HGPｺﾞｼｯｸE" pitchFamily="50" charset="-128"/>
              </a:rPr>
              <a:t>, </a:t>
            </a:r>
            <a:r>
              <a:rPr lang="zh-TW" altLang="en-US" dirty="0">
                <a:ea typeface="HGPｺﾞｼｯｸE" pitchFamily="50" charset="-128"/>
              </a:rPr>
              <a:t>片桐秀明</a:t>
            </a:r>
            <a:r>
              <a:rPr lang="en-US" altLang="zh-TW" baseline="30000" dirty="0">
                <a:ea typeface="HGPｺﾞｼｯｸE" pitchFamily="50" charset="-128"/>
              </a:rPr>
              <a:t>A</a:t>
            </a:r>
            <a:r>
              <a:rPr lang="en-US" altLang="zh-TW" dirty="0">
                <a:ea typeface="HGPｺﾞｼｯｸE" pitchFamily="50" charset="-128"/>
              </a:rPr>
              <a:t>, </a:t>
            </a:r>
            <a:r>
              <a:rPr lang="zh-TW" altLang="en-US" dirty="0">
                <a:ea typeface="HGPｺﾞｼｯｸE" pitchFamily="50" charset="-128"/>
              </a:rPr>
              <a:t>北本兼続</a:t>
            </a:r>
            <a:r>
              <a:rPr lang="en-US" altLang="zh-TW" baseline="30000" dirty="0">
                <a:ea typeface="HGPｺﾞｼｯｸE" pitchFamily="50" charset="-128"/>
              </a:rPr>
              <a:t>E</a:t>
            </a:r>
            <a:r>
              <a:rPr lang="en-US" altLang="zh-TW" dirty="0">
                <a:ea typeface="HGPｺﾞｼｯｸE" pitchFamily="50" charset="-128"/>
              </a:rPr>
              <a:t>, </a:t>
            </a:r>
            <a:r>
              <a:rPr lang="zh-TW" altLang="en-US" dirty="0" smtClean="0">
                <a:ea typeface="HGPｺﾞｼｯｸE" pitchFamily="50" charset="-128"/>
              </a:rPr>
              <a:t>峪中</a:t>
            </a:r>
            <a:r>
              <a:rPr lang="zh-TW" altLang="en-US" dirty="0">
                <a:ea typeface="HGPｺﾞｼｯｸE" pitchFamily="50" charset="-128"/>
              </a:rPr>
              <a:t>良介</a:t>
            </a:r>
            <a:r>
              <a:rPr lang="en-US" altLang="zh-TW" baseline="30000" dirty="0">
                <a:ea typeface="HGPｺﾞｼｯｸE" pitchFamily="50" charset="-128"/>
              </a:rPr>
              <a:t>E,</a:t>
            </a:r>
            <a:r>
              <a:rPr lang="en-US" altLang="zh-TW" dirty="0">
                <a:ea typeface="HGPｺﾞｼｯｸE" pitchFamily="50" charset="-128"/>
              </a:rPr>
              <a:t> </a:t>
            </a:r>
            <a:r>
              <a:rPr lang="zh-TW" altLang="en-US" dirty="0" smtClean="0">
                <a:ea typeface="HGPｺﾞｼｯｸE" pitchFamily="50" charset="-128"/>
              </a:rPr>
              <a:t>周小溪</a:t>
            </a:r>
            <a:r>
              <a:rPr lang="en-US" altLang="zh-TW" baseline="30000" dirty="0">
                <a:ea typeface="HGPｺﾞｼｯｸE" pitchFamily="50" charset="-128"/>
              </a:rPr>
              <a:t>E,</a:t>
            </a:r>
            <a:r>
              <a:rPr lang="en-US" altLang="zh-TW" dirty="0">
                <a:ea typeface="HGPｺﾞｼｯｸE" pitchFamily="50" charset="-128"/>
              </a:rPr>
              <a:t> </a:t>
            </a:r>
            <a:endParaRPr lang="en-US" altLang="zh-TW" dirty="0" smtClean="0">
              <a:ea typeface="HGPｺﾞｼｯｸE" pitchFamily="50" charset="-128"/>
            </a:endParaRPr>
          </a:p>
          <a:p>
            <a:r>
              <a:rPr lang="zh-TW" altLang="en-US" dirty="0" smtClean="0">
                <a:ea typeface="HGPｺﾞｼｯｸE" pitchFamily="50" charset="-128"/>
              </a:rPr>
              <a:t>田中駿也</a:t>
            </a:r>
            <a:r>
              <a:rPr lang="en-US" altLang="zh-TW" baseline="30000" dirty="0">
                <a:ea typeface="HGPｺﾞｼｯｸE" pitchFamily="50" charset="-128"/>
              </a:rPr>
              <a:t>A</a:t>
            </a:r>
            <a:r>
              <a:rPr lang="en-US" altLang="zh-TW" dirty="0">
                <a:ea typeface="HGPｺﾞｼｯｸE" pitchFamily="50" charset="-128"/>
              </a:rPr>
              <a:t>, </a:t>
            </a:r>
            <a:r>
              <a:rPr lang="zh-TW" altLang="en-US" dirty="0" smtClean="0">
                <a:ea typeface="HGPｺﾞｼｯｸE" pitchFamily="50" charset="-128"/>
              </a:rPr>
              <a:t>千</a:t>
            </a:r>
            <a:r>
              <a:rPr lang="zh-TW" altLang="en-US" dirty="0">
                <a:ea typeface="HGPｺﾞｼｯｸE" pitchFamily="50" charset="-128"/>
              </a:rPr>
              <a:t>川道幸</a:t>
            </a:r>
            <a:r>
              <a:rPr lang="en-US" altLang="zh-TW" baseline="30000" dirty="0">
                <a:ea typeface="HGPｺﾞｼｯｸE" pitchFamily="50" charset="-128"/>
              </a:rPr>
              <a:t>E</a:t>
            </a:r>
            <a:r>
              <a:rPr lang="en-US" altLang="zh-TW" dirty="0">
                <a:ea typeface="HGPｺﾞｼｯｸE" pitchFamily="50" charset="-128"/>
              </a:rPr>
              <a:t>, </a:t>
            </a:r>
            <a:r>
              <a:rPr lang="zh-TW" altLang="en-US" dirty="0">
                <a:ea typeface="HGPｺﾞｼｯｸE" pitchFamily="50" charset="-128"/>
              </a:rPr>
              <a:t>手嶋政廣</a:t>
            </a:r>
            <a:r>
              <a:rPr lang="en-US" altLang="zh-TW" baseline="30000" dirty="0">
                <a:ea typeface="HGPｺﾞｼｯｸE" pitchFamily="50" charset="-128"/>
              </a:rPr>
              <a:t>B,C</a:t>
            </a:r>
            <a:r>
              <a:rPr lang="en-US" altLang="zh-TW" dirty="0">
                <a:ea typeface="HGPｺﾞｼｯｸE" pitchFamily="50" charset="-128"/>
              </a:rPr>
              <a:t>, </a:t>
            </a:r>
            <a:r>
              <a:rPr lang="ja-JP" altLang="en-US" dirty="0" smtClean="0">
                <a:ea typeface="HGPｺﾞｼｯｸE" pitchFamily="50" charset="-128"/>
              </a:rPr>
              <a:t>中嶋</a:t>
            </a:r>
            <a:r>
              <a:rPr lang="ja-JP" altLang="en-US" dirty="0">
                <a:ea typeface="HGPｺﾞｼｯｸE" pitchFamily="50" charset="-128"/>
              </a:rPr>
              <a:t>大輔</a:t>
            </a:r>
            <a:r>
              <a:rPr lang="en-US" altLang="ja-JP" baseline="30000" dirty="0">
                <a:ea typeface="HGPｺﾞｼｯｸE" pitchFamily="50" charset="-128"/>
              </a:rPr>
              <a:t>C</a:t>
            </a:r>
            <a:r>
              <a:rPr lang="en-US" altLang="ja-JP" dirty="0" smtClean="0">
                <a:ea typeface="HGPｺﾞｼｯｸE" pitchFamily="50" charset="-128"/>
              </a:rPr>
              <a:t>,</a:t>
            </a:r>
            <a:r>
              <a:rPr lang="ja-JP" altLang="en-US" dirty="0" smtClean="0">
                <a:ea typeface="HGPｺﾞｼｯｸE" pitchFamily="50" charset="-128"/>
              </a:rPr>
              <a:t>野里</a:t>
            </a:r>
            <a:r>
              <a:rPr lang="ja-JP" altLang="en-US" dirty="0">
                <a:ea typeface="HGPｺﾞｼｯｸE" pitchFamily="50" charset="-128"/>
              </a:rPr>
              <a:t>明香</a:t>
            </a:r>
            <a:r>
              <a:rPr lang="en-US" altLang="ja-JP" baseline="30000" dirty="0">
                <a:ea typeface="HGPｺﾞｼｯｸE" pitchFamily="50" charset="-128"/>
              </a:rPr>
              <a:t>E</a:t>
            </a:r>
            <a:r>
              <a:rPr lang="en-US" altLang="ja-JP" dirty="0">
                <a:ea typeface="HGPｺﾞｼｯｸE" pitchFamily="50" charset="-128"/>
              </a:rPr>
              <a:t>, </a:t>
            </a:r>
            <a:r>
              <a:rPr lang="ja-JP" altLang="en-US" dirty="0">
                <a:ea typeface="HGPｺﾞｼｯｸE" pitchFamily="50" charset="-128"/>
              </a:rPr>
              <a:t>林田将明</a:t>
            </a:r>
            <a:r>
              <a:rPr lang="en-US" altLang="ja-JP" baseline="30000" dirty="0">
                <a:ea typeface="HGPｺﾞｼｯｸE" pitchFamily="50" charset="-128"/>
              </a:rPr>
              <a:t>G</a:t>
            </a:r>
            <a:r>
              <a:rPr lang="en-US" altLang="ja-JP" dirty="0">
                <a:ea typeface="HGPｺﾞｼｯｸE" pitchFamily="50" charset="-128"/>
              </a:rPr>
              <a:t>, </a:t>
            </a:r>
            <a:endParaRPr lang="en-US" altLang="ja-JP" dirty="0" smtClean="0">
              <a:ea typeface="HGPｺﾞｼｯｸE" pitchFamily="50" charset="-128"/>
            </a:endParaRPr>
          </a:p>
          <a:p>
            <a:r>
              <a:rPr lang="ja-JP" altLang="en-US" dirty="0" smtClean="0">
                <a:ea typeface="HGPｺﾞｼｯｸE" pitchFamily="50" charset="-128"/>
              </a:rPr>
              <a:t>柳田</a:t>
            </a:r>
            <a:r>
              <a:rPr lang="ja-JP" altLang="en-US" dirty="0">
                <a:ea typeface="HGPｺﾞｼｯｸE" pitchFamily="50" charset="-128"/>
              </a:rPr>
              <a:t>昭平</a:t>
            </a:r>
            <a:r>
              <a:rPr lang="en-US" altLang="ja-JP" baseline="30000" dirty="0">
                <a:ea typeface="HGPｺﾞｼｯｸE" pitchFamily="50" charset="-128"/>
              </a:rPr>
              <a:t>A</a:t>
            </a:r>
            <a:r>
              <a:rPr lang="en-US" altLang="ja-JP" dirty="0">
                <a:ea typeface="HGPｺﾞｼｯｸE" pitchFamily="50" charset="-128"/>
              </a:rPr>
              <a:t>, </a:t>
            </a:r>
            <a:r>
              <a:rPr lang="ja-JP" altLang="en-US" dirty="0">
                <a:ea typeface="HGPｺﾞｼｯｸE" pitchFamily="50" charset="-128"/>
              </a:rPr>
              <a:t>山本常夏</a:t>
            </a:r>
            <a:r>
              <a:rPr lang="en-US" altLang="ja-JP" baseline="30000" dirty="0">
                <a:ea typeface="HGPｺﾞｼｯｸE" pitchFamily="50" charset="-128"/>
              </a:rPr>
              <a:t>D</a:t>
            </a:r>
            <a:r>
              <a:rPr lang="en-US" altLang="ja-JP" dirty="0">
                <a:ea typeface="HGPｺﾞｼｯｸE" pitchFamily="50" charset="-128"/>
              </a:rPr>
              <a:t>, </a:t>
            </a:r>
            <a:r>
              <a:rPr lang="ja-JP" altLang="en-US" dirty="0">
                <a:ea typeface="HGPｺﾞｼｯｸE" pitchFamily="50" charset="-128"/>
              </a:rPr>
              <a:t>吉田龍生</a:t>
            </a:r>
            <a:r>
              <a:rPr lang="en-US" altLang="ja-JP" baseline="30000" dirty="0">
                <a:ea typeface="HGPｺﾞｼｯｸE" pitchFamily="50" charset="-128"/>
              </a:rPr>
              <a:t>A</a:t>
            </a:r>
            <a:r>
              <a:rPr lang="en-US" altLang="ja-JP" dirty="0">
                <a:ea typeface="HGPｺﾞｼｯｸE" pitchFamily="50" charset="-128"/>
              </a:rPr>
              <a:t>, </a:t>
            </a:r>
            <a:r>
              <a:rPr lang="en-US" altLang="ja-JP" dirty="0" err="1">
                <a:ea typeface="HGPｺﾞｼｯｸE" pitchFamily="50" charset="-128"/>
              </a:rPr>
              <a:t>R.Krobot</a:t>
            </a:r>
            <a:r>
              <a:rPr lang="en-US" altLang="ja-JP" baseline="30000" dirty="0" err="1">
                <a:ea typeface="HGPｺﾞｼｯｸE" pitchFamily="50" charset="-128"/>
              </a:rPr>
              <a:t>H</a:t>
            </a:r>
            <a:r>
              <a:rPr lang="en-US" altLang="ja-JP" dirty="0" smtClean="0">
                <a:ea typeface="HGPｺﾞｼｯｸE" pitchFamily="50" charset="-128"/>
              </a:rPr>
              <a:t>,</a:t>
            </a:r>
          </a:p>
          <a:p>
            <a:r>
              <a:rPr lang="ja-JP" altLang="en-US" dirty="0" smtClean="0">
                <a:ea typeface="HGPｺﾞｼｯｸE" pitchFamily="50" charset="-128"/>
              </a:rPr>
              <a:t>他 </a:t>
            </a:r>
            <a:r>
              <a:rPr lang="en-US" altLang="ja-JP" dirty="0">
                <a:ea typeface="HGPｺﾞｼｯｸE" pitchFamily="50" charset="-128"/>
              </a:rPr>
              <a:t>CTA-Japan </a:t>
            </a:r>
            <a:r>
              <a:rPr lang="en-US" altLang="ja-JP" dirty="0" smtClean="0">
                <a:ea typeface="HGPｺﾞｼｯｸE" pitchFamily="50" charset="-128"/>
              </a:rPr>
              <a:t>consortium</a:t>
            </a:r>
          </a:p>
          <a:p>
            <a:endParaRPr lang="en-US" altLang="ja-JP" sz="1050" dirty="0">
              <a:ea typeface="HGPｺﾞｼｯｸE" pitchFamily="50" charset="-128"/>
            </a:endParaRPr>
          </a:p>
          <a:p>
            <a:r>
              <a:rPr lang="ja-JP" altLang="en-US" dirty="0" smtClean="0">
                <a:ea typeface="HGPｺﾞｼｯｸE" pitchFamily="50" charset="-128"/>
              </a:rPr>
              <a:t>茨城大理</a:t>
            </a:r>
            <a:r>
              <a:rPr lang="en-US" altLang="ja-JP" baseline="30000" dirty="0" smtClean="0">
                <a:ea typeface="HGPｺﾞｼｯｸE" pitchFamily="50" charset="-128"/>
              </a:rPr>
              <a:t>A</a:t>
            </a:r>
            <a:r>
              <a:rPr lang="en-US" altLang="ja-JP" dirty="0" smtClean="0">
                <a:ea typeface="HGPｺﾞｼｯｸE" pitchFamily="50" charset="-128"/>
              </a:rPr>
              <a:t>,</a:t>
            </a:r>
            <a:r>
              <a:rPr lang="ja-JP" altLang="en-US" dirty="0" smtClean="0">
                <a:ea typeface="HGPｺﾞｼｯｸE" pitchFamily="50" charset="-128"/>
              </a:rPr>
              <a:t>東大宇宙線研</a:t>
            </a:r>
            <a:r>
              <a:rPr lang="en-US" altLang="ja-JP" baseline="30000" dirty="0" err="1" smtClean="0">
                <a:ea typeface="HGPｺﾞｼｯｸE" pitchFamily="50" charset="-128"/>
              </a:rPr>
              <a:t>B</a:t>
            </a:r>
            <a:r>
              <a:rPr lang="en-US" altLang="ja-JP" dirty="0" err="1" smtClean="0">
                <a:ea typeface="HGPｺﾞｼｯｸE" pitchFamily="50" charset="-128"/>
              </a:rPr>
              <a:t>,Max</a:t>
            </a:r>
            <a:r>
              <a:rPr lang="en-US" altLang="ja-JP" dirty="0" smtClean="0">
                <a:ea typeface="HGPｺﾞｼｯｸE" pitchFamily="50" charset="-128"/>
              </a:rPr>
              <a:t>-Planck-Inst. </a:t>
            </a:r>
            <a:r>
              <a:rPr lang="en-US" altLang="ja-JP" dirty="0" err="1" smtClean="0">
                <a:ea typeface="HGPｺﾞｼｯｸE" pitchFamily="50" charset="-128"/>
              </a:rPr>
              <a:t>fuer</a:t>
            </a:r>
            <a:r>
              <a:rPr lang="en-US" altLang="ja-JP" dirty="0" smtClean="0">
                <a:ea typeface="HGPｺﾞｼｯｸE" pitchFamily="50" charset="-128"/>
              </a:rPr>
              <a:t> </a:t>
            </a:r>
            <a:r>
              <a:rPr lang="en-US" altLang="ja-JP" dirty="0" err="1" smtClean="0">
                <a:ea typeface="HGPｺﾞｼｯｸE" pitchFamily="50" charset="-128"/>
              </a:rPr>
              <a:t>Phys.</a:t>
            </a:r>
            <a:r>
              <a:rPr lang="en-US" altLang="ja-JP" baseline="30000" dirty="0" err="1" smtClean="0">
                <a:ea typeface="HGPｺﾞｼｯｸE" pitchFamily="50" charset="-128"/>
              </a:rPr>
              <a:t>C</a:t>
            </a:r>
            <a:r>
              <a:rPr lang="en-US" altLang="ja-JP" dirty="0" smtClean="0">
                <a:ea typeface="HGPｺﾞｼｯｸE" pitchFamily="50" charset="-128"/>
              </a:rPr>
              <a:t>,</a:t>
            </a:r>
            <a:r>
              <a:rPr lang="ja-JP" altLang="en-US" dirty="0" smtClean="0">
                <a:ea typeface="HGPｺﾞｼｯｸE" pitchFamily="50" charset="-128"/>
              </a:rPr>
              <a:t>甲南大理工</a:t>
            </a:r>
            <a:r>
              <a:rPr lang="en-US" altLang="ja-JP" baseline="30000" dirty="0" smtClean="0">
                <a:ea typeface="HGPｺﾞｼｯｸE" pitchFamily="50" charset="-128"/>
              </a:rPr>
              <a:t>D</a:t>
            </a:r>
            <a:r>
              <a:rPr lang="en-US" altLang="ja-JP" dirty="0" smtClean="0">
                <a:ea typeface="HGPｺﾞｼｯｸE" pitchFamily="50" charset="-128"/>
              </a:rPr>
              <a:t>,</a:t>
            </a:r>
          </a:p>
          <a:p>
            <a:r>
              <a:rPr lang="ja-JP" altLang="en-US" dirty="0" smtClean="0">
                <a:ea typeface="HGPｺﾞｼｯｸE" pitchFamily="50" charset="-128"/>
              </a:rPr>
              <a:t>近畿大理</a:t>
            </a:r>
            <a:r>
              <a:rPr lang="en-US" altLang="ja-JP" baseline="30000" dirty="0" smtClean="0">
                <a:ea typeface="HGPｺﾞｼｯｸE" pitchFamily="50" charset="-128"/>
              </a:rPr>
              <a:t>E</a:t>
            </a:r>
            <a:r>
              <a:rPr lang="en-US" altLang="ja-JP" dirty="0" smtClean="0">
                <a:ea typeface="HGPｺﾞｼｯｸE" pitchFamily="50" charset="-128"/>
              </a:rPr>
              <a:t>,</a:t>
            </a:r>
            <a:r>
              <a:rPr lang="ja-JP" altLang="en-US" dirty="0" smtClean="0">
                <a:ea typeface="HGPｺﾞｼｯｸE" pitchFamily="50" charset="-128"/>
              </a:rPr>
              <a:t>名大</a:t>
            </a:r>
            <a:r>
              <a:rPr lang="en-US" altLang="ja-JP" dirty="0" smtClean="0">
                <a:ea typeface="HGPｺﾞｼｯｸE" pitchFamily="50" charset="-128"/>
              </a:rPr>
              <a:t>STE</a:t>
            </a:r>
            <a:r>
              <a:rPr lang="ja-JP" altLang="en-US" dirty="0" smtClean="0">
                <a:ea typeface="HGPｺﾞｼｯｸE" pitchFamily="50" charset="-128"/>
              </a:rPr>
              <a:t>研</a:t>
            </a:r>
            <a:r>
              <a:rPr lang="en-US" altLang="ja-JP" baseline="30000" dirty="0" smtClean="0">
                <a:ea typeface="HGPｺﾞｼｯｸE" pitchFamily="50" charset="-128"/>
              </a:rPr>
              <a:t>F</a:t>
            </a:r>
            <a:r>
              <a:rPr lang="en-US" altLang="ja-JP" dirty="0" smtClean="0">
                <a:ea typeface="HGPｺﾞｼｯｸE" pitchFamily="50" charset="-128"/>
              </a:rPr>
              <a:t>,</a:t>
            </a:r>
            <a:r>
              <a:rPr lang="ja-JP" altLang="en-US" dirty="0" smtClean="0">
                <a:ea typeface="HGPｺﾞｼｯｸE" pitchFamily="50" charset="-128"/>
              </a:rPr>
              <a:t>京都大理</a:t>
            </a:r>
            <a:r>
              <a:rPr lang="en-US" altLang="ja-JP" baseline="30000" dirty="0" smtClean="0">
                <a:ea typeface="HGPｺﾞｼｯｸE" pitchFamily="50" charset="-128"/>
              </a:rPr>
              <a:t>G</a:t>
            </a:r>
            <a:r>
              <a:rPr lang="en-US" altLang="ja-JP" dirty="0" smtClean="0">
                <a:ea typeface="HGPｺﾞｼｯｸE" pitchFamily="50" charset="-128"/>
              </a:rPr>
              <a:t>,3D-Shape.</a:t>
            </a:r>
            <a:r>
              <a:rPr lang="en-US" altLang="ja-JP" baseline="30000" dirty="0" smtClean="0">
                <a:ea typeface="HGPｺﾞｼｯｸE" pitchFamily="50" charset="-128"/>
              </a:rPr>
              <a:t>H</a:t>
            </a:r>
            <a:r>
              <a:rPr lang="en-US" altLang="ja-JP" dirty="0" smtClean="0">
                <a:ea typeface="HGPｺﾞｼｯｸE" pitchFamily="50" charset="-128"/>
              </a:rPr>
              <a:t>  </a:t>
            </a:r>
            <a:endParaRPr kumimoji="1" lang="ja-JP" altLang="en-US" dirty="0">
              <a:ea typeface="HGP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ironori\Pictures\lfdbl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112568" cy="2728157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128792" cy="652934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ｺﾞｼｯｸE" pitchFamily="49" charset="-128"/>
              </a:rPr>
              <a:t>PMD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ｺﾞｼｯｸE" pitchFamily="49" charset="-128"/>
              </a:rPr>
              <a:t>法装置のキャリブレーション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ｺﾞｼｯｸE" pitchFamily="49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67544" y="764704"/>
            <a:ext cx="8245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a typeface="HGｺﾞｼｯｸE" pitchFamily="49" charset="-128"/>
              </a:rPr>
              <a:t>高精度で</a:t>
            </a:r>
            <a:r>
              <a:rPr kumimoji="1" lang="en-US" altLang="ja-JP" dirty="0" smtClean="0">
                <a:ea typeface="HGｺﾞｼｯｸE" pitchFamily="49" charset="-128"/>
              </a:rPr>
              <a:t>PMD</a:t>
            </a:r>
            <a:r>
              <a:rPr kumimoji="1" lang="ja-JP" altLang="en-US" dirty="0" smtClean="0">
                <a:ea typeface="HGｺﾞｼｯｸE" pitchFamily="49" charset="-128"/>
              </a:rPr>
              <a:t>法の測定を行うためには、</a:t>
            </a:r>
            <a:r>
              <a:rPr kumimoji="1" lang="en-US" altLang="ja-JP" dirty="0" smtClean="0">
                <a:solidFill>
                  <a:srgbClr val="FF0000"/>
                </a:solidFill>
                <a:ea typeface="HGｺﾞｼｯｸE" pitchFamily="49" charset="-128"/>
              </a:rPr>
              <a:t>CCD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カメラ、スクリーン</a:t>
            </a:r>
            <a:r>
              <a:rPr kumimoji="1"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が持つ誤差の補正</a:t>
            </a:r>
            <a:r>
              <a:rPr kumimoji="1" lang="ja-JP" altLang="en-US" dirty="0" smtClean="0">
                <a:ea typeface="HGｺﾞｼｯｸE" pitchFamily="49" charset="-128"/>
              </a:rPr>
              <a:t>が必要であり、また、実際の測定に必要なパラメーターである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ワールド座標</a:t>
            </a:r>
            <a:r>
              <a:rPr kumimoji="1"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を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求める</a:t>
            </a:r>
            <a:r>
              <a:rPr lang="ja-JP" altLang="en-US" dirty="0" smtClean="0">
                <a:ea typeface="HGｺﾞｼｯｸE" pitchFamily="49" charset="-128"/>
              </a:rPr>
              <a:t>（スクリーンから鏡までの距離など）</a:t>
            </a:r>
            <a:r>
              <a:rPr kumimoji="1" lang="ja-JP" altLang="en-US" dirty="0" smtClean="0">
                <a:ea typeface="HGｺﾞｼｯｸE" pitchFamily="49" charset="-128"/>
              </a:rPr>
              <a:t>必要がある。</a:t>
            </a:r>
            <a:endParaRPr kumimoji="1" lang="ja-JP" altLang="en-US" dirty="0">
              <a:ea typeface="HGｺﾞｼｯｸE" pitchFamily="49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7544" y="4509120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a typeface="HGｺﾞｼｯｸE" pitchFamily="49" charset="-128"/>
              </a:rPr>
              <a:t>＜テストボード＞</a:t>
            </a:r>
            <a:endParaRPr kumimoji="1" lang="en-US" altLang="ja-JP" dirty="0" smtClean="0">
              <a:ea typeface="HGｺﾞｼｯｸE" pitchFamily="49" charset="-128"/>
            </a:endParaRPr>
          </a:p>
          <a:p>
            <a:r>
              <a:rPr kumimoji="1" lang="ja-JP" altLang="en-US" dirty="0" smtClean="0">
                <a:ea typeface="HGｺﾞｼｯｸE" pitchFamily="49" charset="-128"/>
              </a:rPr>
              <a:t>主にカメラキャリブレーションに使う。</a:t>
            </a:r>
            <a:endParaRPr kumimoji="1" lang="en-US" altLang="ja-JP" dirty="0" smtClean="0">
              <a:ea typeface="HGｺﾞｼｯｸE" pitchFamily="49" charset="-128"/>
            </a:endParaRPr>
          </a:p>
          <a:p>
            <a:r>
              <a:rPr lang="ja-JP" altLang="en-US" dirty="0" smtClean="0">
                <a:ea typeface="HGｺﾞｼｯｸE" pitchFamily="49" charset="-128"/>
              </a:rPr>
              <a:t>全長は約</a:t>
            </a:r>
            <a:r>
              <a:rPr lang="en-US" altLang="ja-JP" dirty="0" smtClean="0">
                <a:ea typeface="HGｺﾞｼｯｸE" pitchFamily="49" charset="-128"/>
              </a:rPr>
              <a:t>80cm×50cm</a:t>
            </a:r>
            <a:r>
              <a:rPr lang="ja-JP" altLang="en-US" dirty="0" smtClean="0">
                <a:ea typeface="HGｺﾞｼｯｸE" pitchFamily="49" charset="-128"/>
              </a:rPr>
              <a:t>で、高い精度のドットが印刷されている。中央部分は、</a:t>
            </a:r>
            <a:r>
              <a:rPr lang="en-US" altLang="ja-JP" dirty="0" smtClean="0">
                <a:ea typeface="HGｺﾞｼｯｸE" pitchFamily="49" charset="-128"/>
              </a:rPr>
              <a:t>z</a:t>
            </a:r>
            <a:r>
              <a:rPr lang="ja-JP" altLang="en-US" dirty="0" smtClean="0">
                <a:ea typeface="HGｺﾞｼｯｸE" pitchFamily="49" charset="-128"/>
              </a:rPr>
              <a:t>軸方向に飛び出しており、上下左右見分けを付けるため、不規則な並びとなっている。</a:t>
            </a:r>
            <a:endParaRPr kumimoji="1" lang="ja-JP" altLang="en-US" dirty="0">
              <a:ea typeface="HGｺﾞｼｯｸE" pitchFamily="49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09120"/>
            <a:ext cx="284811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直線矢印コネクタ 30"/>
          <p:cNvCxnSpPr/>
          <p:nvPr/>
        </p:nvCxnSpPr>
        <p:spPr>
          <a:xfrm flipH="1" flipV="1">
            <a:off x="5399584" y="5013176"/>
            <a:ext cx="36512" cy="100046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687616" y="6165304"/>
            <a:ext cx="72008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6444208" y="6021288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ea typeface="HGｺﾞｼｯｸE" pitchFamily="49" charset="-128"/>
              </a:rPr>
              <a:t>x</a:t>
            </a:r>
            <a:endParaRPr kumimoji="1" lang="ja-JP" altLang="en-US" dirty="0">
              <a:ea typeface="HGｺﾞｼｯｸE" pitchFamily="49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004048" y="6093296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a typeface="HGｺﾞｼｯｸE" pitchFamily="49" charset="-128"/>
              </a:rPr>
              <a:t>z</a:t>
            </a:r>
            <a:endParaRPr kumimoji="1" lang="ja-JP" altLang="en-US" dirty="0">
              <a:ea typeface="HGｺﾞｼｯｸE" pitchFamily="49" charset="-128"/>
            </a:endParaRPr>
          </a:p>
        </p:txBody>
      </p:sp>
      <p:sp>
        <p:nvSpPr>
          <p:cNvPr id="43" name="ドーナツ 42"/>
          <p:cNvSpPr/>
          <p:nvPr/>
        </p:nvSpPr>
        <p:spPr>
          <a:xfrm>
            <a:off x="5292080" y="6013637"/>
            <a:ext cx="360040" cy="360040"/>
          </a:xfrm>
          <a:prstGeom prst="donut">
            <a:avLst>
              <a:gd name="adj" fmla="val 41784"/>
            </a:avLst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ea typeface="HGｺﾞｼｯｸE" pitchFamily="49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255568" y="4653136"/>
            <a:ext cx="2525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ea typeface="HGｺﾞｼｯｸE" pitchFamily="49" charset="-128"/>
              </a:rPr>
              <a:t>y</a:t>
            </a:r>
            <a:endParaRPr kumimoji="1" lang="ja-JP" altLang="en-US" dirty="0">
              <a:ea typeface="HGｺﾞｼｯｸE" pitchFamily="49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516216" y="5589240"/>
            <a:ext cx="360040" cy="360040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12" idx="7"/>
            <a:endCxn id="16" idx="1"/>
          </p:cNvCxnSpPr>
          <p:nvPr/>
        </p:nvCxnSpPr>
        <p:spPr>
          <a:xfrm flipV="1">
            <a:off x="6823529" y="4981818"/>
            <a:ext cx="1204855" cy="660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8028384" y="4797152"/>
            <a:ext cx="8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SｺﾞｼｯｸE" pitchFamily="50" charset="-128"/>
                <a:ea typeface="HGSｺﾞｼｯｸE" pitchFamily="50" charset="-128"/>
              </a:rPr>
              <a:t>中央</a:t>
            </a:r>
            <a:endParaRPr kumimoji="1" lang="en-US" altLang="ja-JP" dirty="0" smtClean="0">
              <a:latin typeface="HGSｺﾞｼｯｸE" pitchFamily="50" charset="-128"/>
              <a:ea typeface="HGS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3600400" cy="32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611560" y="90872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a typeface="HGｺﾞｼｯｸE" pitchFamily="49" charset="-128"/>
              </a:rPr>
              <a:t>おおよそ実際の鏡と</a:t>
            </a:r>
            <a:r>
              <a:rPr kumimoji="1" lang="en-US" altLang="ja-JP" dirty="0" smtClean="0">
                <a:ea typeface="HGｺﾞｼｯｸE" pitchFamily="49" charset="-128"/>
              </a:rPr>
              <a:t>CCD</a:t>
            </a:r>
            <a:r>
              <a:rPr kumimoji="1" lang="ja-JP" altLang="en-US" dirty="0" smtClean="0">
                <a:ea typeface="HGｺﾞｼｯｸE" pitchFamily="49" charset="-128"/>
              </a:rPr>
              <a:t>との距離にテストボードを置き、テストボードを正面と上下左右に傾け</a:t>
            </a:r>
            <a:r>
              <a:rPr kumimoji="1" lang="en-US" altLang="ja-JP" dirty="0" smtClean="0">
                <a:ea typeface="HGｺﾞｼｯｸE" pitchFamily="49" charset="-128"/>
              </a:rPr>
              <a:t> </a:t>
            </a:r>
            <a:r>
              <a:rPr kumimoji="1" lang="ja-JP" altLang="en-US" dirty="0" smtClean="0">
                <a:ea typeface="HGｺﾞｼｯｸE" pitchFamily="49" charset="-128"/>
              </a:rPr>
              <a:t>た</a:t>
            </a:r>
            <a:r>
              <a:rPr kumimoji="1" lang="en-US" altLang="ja-JP" dirty="0" smtClean="0">
                <a:ea typeface="HGｺﾞｼｯｸE" pitchFamily="49" charset="-128"/>
              </a:rPr>
              <a:t>5</a:t>
            </a:r>
            <a:r>
              <a:rPr kumimoji="1" lang="ja-JP" altLang="en-US" dirty="0" err="1" smtClean="0">
                <a:ea typeface="HGｺﾞｼｯｸE" pitchFamily="49" charset="-128"/>
              </a:rPr>
              <a:t>つの</a:t>
            </a:r>
            <a:r>
              <a:rPr kumimoji="1" lang="ja-JP" altLang="en-US" dirty="0" smtClean="0">
                <a:ea typeface="HGｺﾞｼｯｸE" pitchFamily="49" charset="-128"/>
              </a:rPr>
              <a:t>パターンで</a:t>
            </a:r>
            <a:r>
              <a:rPr lang="ja-JP" altLang="en-US" dirty="0" smtClean="0">
                <a:ea typeface="HGｺﾞｼｯｸE" pitchFamily="49" charset="-128"/>
              </a:rPr>
              <a:t>撮影。さらに</a:t>
            </a:r>
            <a:r>
              <a:rPr kumimoji="1" lang="en-US" altLang="ja-JP" dirty="0" smtClean="0">
                <a:ea typeface="HGｺﾞｼｯｸE" pitchFamily="49" charset="-128"/>
              </a:rPr>
              <a:t>90°</a:t>
            </a:r>
            <a:r>
              <a:rPr kumimoji="1" lang="ja-JP" altLang="en-US" dirty="0" smtClean="0">
                <a:ea typeface="HGｺﾞｼｯｸE" pitchFamily="49" charset="-128"/>
              </a:rPr>
              <a:t>回転させ同じように撮影し、計</a:t>
            </a:r>
            <a:r>
              <a:rPr lang="en-US" altLang="ja-JP" dirty="0" smtClean="0">
                <a:ea typeface="HGｺﾞｼｯｸE" pitchFamily="49" charset="-128"/>
              </a:rPr>
              <a:t>10</a:t>
            </a:r>
            <a:r>
              <a:rPr lang="ja-JP" altLang="en-US" dirty="0" smtClean="0">
                <a:ea typeface="HGｺﾞｼｯｸE" pitchFamily="49" charset="-128"/>
              </a:rPr>
              <a:t>方向の画像を得る。その</a:t>
            </a:r>
            <a:r>
              <a:rPr lang="en-US" altLang="ja-JP" dirty="0" smtClean="0">
                <a:ea typeface="HGｺﾞｼｯｸE" pitchFamily="49" charset="-128"/>
              </a:rPr>
              <a:t>10</a:t>
            </a:r>
            <a:r>
              <a:rPr lang="ja-JP" altLang="en-US" dirty="0" smtClean="0">
                <a:ea typeface="HGｺﾞｼｯｸE" pitchFamily="49" charset="-128"/>
              </a:rPr>
              <a:t>枚の画像の歪みを使い、</a:t>
            </a:r>
            <a:r>
              <a:rPr lang="en-US" altLang="ja-JP" dirty="0" smtClean="0">
                <a:solidFill>
                  <a:srgbClr val="FF0000"/>
                </a:solidFill>
                <a:ea typeface="HGｺﾞｼｯｸE" pitchFamily="49" charset="-128"/>
              </a:rPr>
              <a:t>CCD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カメラレンズが画像に及ぼす歪みを</a:t>
            </a:r>
            <a:r>
              <a:rPr kumimoji="1"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近似した多項式の関数の係数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を求める。</a:t>
            </a:r>
            <a:endParaRPr kumimoji="1" lang="ja-JP" altLang="en-US" dirty="0">
              <a:solidFill>
                <a:srgbClr val="FF0000"/>
              </a:solidFill>
              <a:ea typeface="HGｺﾞｼｯｸE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43608" y="476672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ea typeface="HGｺﾞｼｯｸE" pitchFamily="49" charset="-128"/>
              </a:rPr>
              <a:t>・カメラキャリブレーション</a:t>
            </a:r>
            <a:endParaRPr lang="en-US" altLang="ja-JP" sz="2000" dirty="0" smtClean="0">
              <a:ea typeface="HGｺﾞｼｯｸE" pitchFamily="49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1403648" y="3087709"/>
            <a:ext cx="216024" cy="25922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539552" y="4311845"/>
            <a:ext cx="2304256" cy="100811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endCxn id="10" idx="0"/>
          </p:cNvCxnSpPr>
          <p:nvPr/>
        </p:nvCxnSpPr>
        <p:spPr>
          <a:xfrm flipV="1">
            <a:off x="539552" y="4116805"/>
            <a:ext cx="2584136" cy="105913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987824" y="4116805"/>
            <a:ext cx="2717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ea typeface="HGｺﾞｼｯｸE" pitchFamily="49" charset="-128"/>
              </a:rPr>
              <a:t>x</a:t>
            </a:r>
            <a:endParaRPr kumimoji="1" lang="ja-JP" altLang="en-US" sz="1600" dirty="0">
              <a:ea typeface="HGｺﾞｼｯｸE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43808" y="5268933"/>
            <a:ext cx="3273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ea typeface="HGｺﾞｼｯｸE" pitchFamily="49" charset="-128"/>
              </a:rPr>
              <a:t>z</a:t>
            </a:r>
            <a:endParaRPr kumimoji="1" lang="ja-JP" altLang="en-US" sz="1600" dirty="0">
              <a:ea typeface="HGｺﾞｼｯｸE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87624" y="2748653"/>
            <a:ext cx="3273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ea typeface="HGｺﾞｼｯｸE" pitchFamily="49" charset="-128"/>
              </a:rPr>
              <a:t>y</a:t>
            </a:r>
            <a:endParaRPr kumimoji="1" lang="ja-JP" altLang="en-US" sz="1600" dirty="0">
              <a:ea typeface="HGｺﾞｼｯｸE" pitchFamily="49" charset="-128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1423260" cy="168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円弧 87"/>
          <p:cNvSpPr/>
          <p:nvPr/>
        </p:nvSpPr>
        <p:spPr>
          <a:xfrm>
            <a:off x="827584" y="4114897"/>
            <a:ext cx="1426574" cy="1378423"/>
          </a:xfrm>
          <a:prstGeom prst="arc">
            <a:avLst>
              <a:gd name="adj1" fmla="val 242813"/>
              <a:gd name="adj2" fmla="val 21560124"/>
            </a:avLst>
          </a:prstGeom>
          <a:ln w="149225">
            <a:solidFill>
              <a:srgbClr val="0070C0"/>
            </a:solidFill>
          </a:ln>
          <a:scene3d>
            <a:camera prst="orthographicFront">
              <a:rot lat="600000" lon="3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HGｺﾞｼｯｸE" pitchFamily="49" charset="-128"/>
            </a:endParaRPr>
          </a:p>
        </p:txBody>
      </p:sp>
      <p:sp>
        <p:nvSpPr>
          <p:cNvPr id="90" name="円弧 89"/>
          <p:cNvSpPr/>
          <p:nvPr/>
        </p:nvSpPr>
        <p:spPr>
          <a:xfrm>
            <a:off x="827584" y="4049997"/>
            <a:ext cx="1426574" cy="1485983"/>
          </a:xfrm>
          <a:prstGeom prst="arc">
            <a:avLst>
              <a:gd name="adj1" fmla="val 21534083"/>
              <a:gd name="adj2" fmla="val 21381511"/>
            </a:avLst>
          </a:prstGeom>
          <a:ln w="82550">
            <a:solidFill>
              <a:srgbClr val="00B050"/>
            </a:solidFill>
          </a:ln>
          <a:scene3d>
            <a:camera prst="orthographicFront">
              <a:rot lat="21000000" lon="2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HGｺﾞｼｯｸE" pitchFamily="49" charset="-128"/>
            </a:endParaRPr>
          </a:p>
        </p:txBody>
      </p:sp>
      <p:sp>
        <p:nvSpPr>
          <p:cNvPr id="91" name="円弧 90"/>
          <p:cNvSpPr/>
          <p:nvPr/>
        </p:nvSpPr>
        <p:spPr>
          <a:xfrm>
            <a:off x="1259632" y="4180623"/>
            <a:ext cx="611389" cy="1283349"/>
          </a:xfrm>
          <a:prstGeom prst="arc">
            <a:avLst>
              <a:gd name="adj1" fmla="val 10878307"/>
              <a:gd name="adj2" fmla="val 10795593"/>
            </a:avLst>
          </a:prstGeom>
          <a:ln w="82550">
            <a:solidFill>
              <a:srgbClr val="FFC000"/>
            </a:solidFill>
          </a:ln>
          <a:scene3d>
            <a:camera prst="orthographicFront">
              <a:rot lat="1800000" lon="12000000" rev="6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HGｺﾞｼｯｸE" pitchFamily="49" charset="-128"/>
            </a:endParaRPr>
          </a:p>
        </p:txBody>
      </p:sp>
      <p:cxnSp>
        <p:nvCxnSpPr>
          <p:cNvPr id="93" name="直線コネクタ 92"/>
          <p:cNvCxnSpPr/>
          <p:nvPr/>
        </p:nvCxnSpPr>
        <p:spPr>
          <a:xfrm>
            <a:off x="1763688" y="4311845"/>
            <a:ext cx="72008" cy="216024"/>
          </a:xfrm>
          <a:prstGeom prst="line">
            <a:avLst/>
          </a:prstGeom>
          <a:ln w="857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289" y="3789040"/>
            <a:ext cx="2707695" cy="211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曲折矢印 21"/>
          <p:cNvSpPr/>
          <p:nvPr/>
        </p:nvSpPr>
        <p:spPr>
          <a:xfrm rot="5400000">
            <a:off x="5958154" y="2618910"/>
            <a:ext cx="792088" cy="14041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88224" y="2564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SｺﾞｼｯｸE" pitchFamily="50" charset="-128"/>
                <a:ea typeface="HGSｺﾞｼｯｸE" pitchFamily="50" charset="-128"/>
              </a:rPr>
              <a:t>撮影</a:t>
            </a:r>
            <a:endParaRPr kumimoji="1" lang="ja-JP" altLang="en-US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372200" y="594928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a typeface="HGSｺﾞｼｯｸE" pitchFamily="50" charset="-128"/>
              </a:rPr>
              <a:t>CCD</a:t>
            </a:r>
            <a:r>
              <a:rPr kumimoji="1" lang="ja-JP" altLang="en-US" dirty="0" smtClean="0">
                <a:ea typeface="HGSｺﾞｼｯｸE" pitchFamily="50" charset="-128"/>
              </a:rPr>
              <a:t>のレンズにより歪んだ画像を得る</a:t>
            </a:r>
            <a:endParaRPr kumimoji="1" lang="ja-JP" altLang="en-US" dirty="0">
              <a:ea typeface="HGS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4104456" cy="418058"/>
          </a:xfrm>
        </p:spPr>
        <p:txBody>
          <a:bodyPr>
            <a:noAutofit/>
          </a:bodyPr>
          <a:lstStyle/>
          <a:p>
            <a:r>
              <a:rPr kumimoji="1" lang="ja-JP" altLang="en-US" sz="2000" dirty="0" smtClean="0">
                <a:latin typeface="+mn-lt"/>
                <a:ea typeface="HGｺﾞｼｯｸE" pitchFamily="49" charset="-128"/>
              </a:rPr>
              <a:t>・スクリーンキャリブレーション</a:t>
            </a:r>
            <a:endParaRPr kumimoji="1" lang="ja-JP" altLang="en-US" sz="2000" dirty="0">
              <a:latin typeface="+mn-lt"/>
              <a:ea typeface="HGｺﾞｼｯｸE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90872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a typeface="HGｺﾞｼｯｸE" pitchFamily="49" charset="-128"/>
              </a:rPr>
              <a:t>スクリーンにテストボードのような正確な間隔で描かれている模様を映し、それを補正済</a:t>
            </a:r>
            <a:r>
              <a:rPr lang="en-US" altLang="ja-JP" dirty="0" smtClean="0">
                <a:ea typeface="HGｺﾞｼｯｸE" pitchFamily="49" charset="-128"/>
              </a:rPr>
              <a:t>CCD</a:t>
            </a:r>
            <a:r>
              <a:rPr lang="ja-JP" altLang="en-US" dirty="0" smtClean="0">
                <a:ea typeface="HGｺﾞｼｯｸE" pitchFamily="49" charset="-128"/>
              </a:rPr>
              <a:t>カメラで位置と角度の組み合わせて</a:t>
            </a:r>
            <a:r>
              <a:rPr lang="en-US" altLang="ja-JP" dirty="0" smtClean="0">
                <a:ea typeface="HGｺﾞｼｯｸE" pitchFamily="49" charset="-128"/>
              </a:rPr>
              <a:t>10</a:t>
            </a:r>
            <a:r>
              <a:rPr lang="ja-JP" altLang="en-US" dirty="0" smtClean="0">
                <a:ea typeface="HGｺﾞｼｯｸE" pitchFamily="49" charset="-128"/>
              </a:rPr>
              <a:t>方向から</a:t>
            </a:r>
            <a:r>
              <a:rPr lang="ja-JP" altLang="en-US" dirty="0" smtClean="0">
                <a:ea typeface="HGｺﾞｼｯｸE" pitchFamily="49" charset="-128"/>
              </a:rPr>
              <a:t>撮影する。そして、</a:t>
            </a:r>
            <a:r>
              <a:rPr lang="en-US" altLang="ja-JP" dirty="0" smtClean="0">
                <a:ea typeface="HGｺﾞｼｯｸE" pitchFamily="49" charset="-128"/>
              </a:rPr>
              <a:t>10</a:t>
            </a:r>
            <a:r>
              <a:rPr lang="ja-JP" altLang="en-US" dirty="0" smtClean="0">
                <a:ea typeface="HGｺﾞｼｯｸE" pitchFamily="49" charset="-128"/>
              </a:rPr>
              <a:t>枚の画像の模様のずれから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スクリーンの歪みを近似した多項式の関数の係数を求める。</a:t>
            </a:r>
            <a:endParaRPr kumimoji="1" lang="ja-JP" altLang="en-US" dirty="0">
              <a:solidFill>
                <a:srgbClr val="FF0000"/>
              </a:solidFill>
              <a:ea typeface="HGｺﾞｼｯｸE" pitchFamily="49" charset="-128"/>
            </a:endParaRPr>
          </a:p>
        </p:txBody>
      </p:sp>
      <p:pic>
        <p:nvPicPr>
          <p:cNvPr id="5" name="Picture 3" descr="C:\Users\hironori\Downloads\120829_095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4896544" cy="3672408"/>
          </a:xfrm>
          <a:prstGeom prst="rect">
            <a:avLst/>
          </a:prstGeom>
          <a:noFill/>
        </p:spPr>
      </p:pic>
      <p:cxnSp>
        <p:nvCxnSpPr>
          <p:cNvPr id="7" name="直線矢印コネクタ 6"/>
          <p:cNvCxnSpPr/>
          <p:nvPr/>
        </p:nvCxnSpPr>
        <p:spPr>
          <a:xfrm>
            <a:off x="1475656" y="4221088"/>
            <a:ext cx="648072" cy="64807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95536" y="371703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a typeface="HGｺﾞｼｯｸE" pitchFamily="49" charset="-128"/>
              </a:rPr>
              <a:t>補正済み</a:t>
            </a:r>
            <a:r>
              <a:rPr lang="en-US" altLang="ja-JP" dirty="0" smtClean="0">
                <a:ea typeface="HGｺﾞｼｯｸE" pitchFamily="49" charset="-128"/>
              </a:rPr>
              <a:t>CCD</a:t>
            </a:r>
            <a:r>
              <a:rPr lang="ja-JP" altLang="en-US" dirty="0" smtClean="0">
                <a:ea typeface="HGｺﾞｼｯｸE" pitchFamily="49" charset="-128"/>
              </a:rPr>
              <a:t>カメラ</a:t>
            </a:r>
            <a:endParaRPr kumimoji="1" lang="ja-JP" altLang="en-US" dirty="0">
              <a:ea typeface="HGｺﾞｼｯｸE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32240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a typeface="HGｺﾞｼｯｸE" pitchFamily="49" charset="-128"/>
              </a:rPr>
              <a:t>映す</a:t>
            </a:r>
            <a:endParaRPr kumimoji="1" lang="ja-JP" altLang="en-US" dirty="0">
              <a:ea typeface="HGｺﾞｼｯｸE" pitchFamily="49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80928"/>
            <a:ext cx="2808312" cy="145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450697" lon="2337397" rev="1099346"/>
            </a:camera>
            <a:lightRig rig="threePt" dir="t"/>
          </a:scene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869160"/>
            <a:ext cx="20859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曲折矢印 16"/>
          <p:cNvSpPr/>
          <p:nvPr/>
        </p:nvSpPr>
        <p:spPr>
          <a:xfrm rot="10800000">
            <a:off x="6300192" y="3933056"/>
            <a:ext cx="1296144" cy="864096"/>
          </a:xfrm>
          <a:prstGeom prst="bentArrow">
            <a:avLst>
              <a:gd name="adj1" fmla="val 19980"/>
              <a:gd name="adj2" fmla="val 24415"/>
              <a:gd name="adj3" fmla="val 21834"/>
              <a:gd name="adj4" fmla="val 52164"/>
            </a:avLst>
          </a:prstGeom>
          <a:scene3d>
            <a:camera prst="orthographicFront">
              <a:rot lat="21599969" lon="1079999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5868144" y="2924944"/>
            <a:ext cx="1080120" cy="28803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948264" y="249289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SｺﾞｼｯｸE" pitchFamily="50" charset="-128"/>
                <a:ea typeface="HGSｺﾞｼｯｸE" pitchFamily="50" charset="-128"/>
              </a:rPr>
              <a:t>スクリーンの画面の歪みによって歪む</a:t>
            </a:r>
            <a:endParaRPr kumimoji="1" lang="ja-JP" altLang="en-US" dirty="0">
              <a:latin typeface="HGSｺﾞｼｯｸE" pitchFamily="50" charset="-128"/>
              <a:ea typeface="HGS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4392488" cy="436910"/>
          </a:xfrm>
        </p:spPr>
        <p:txBody>
          <a:bodyPr>
            <a:noAutofit/>
          </a:bodyPr>
          <a:lstStyle/>
          <a:p>
            <a:r>
              <a:rPr lang="ja-JP" altLang="en-US" sz="2000" dirty="0" smtClean="0">
                <a:latin typeface="+mn-lt"/>
                <a:ea typeface="HGｺﾞｼｯｸE" pitchFamily="49" charset="-128"/>
              </a:rPr>
              <a:t>・ワールド座標キャリブレーション</a:t>
            </a:r>
            <a:endParaRPr kumimoji="1" lang="ja-JP" altLang="en-US" sz="2000" dirty="0">
              <a:latin typeface="+mn-lt"/>
              <a:ea typeface="HGｺﾞｼｯｸE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98072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a typeface="HGｺﾞｼｯｸE" pitchFamily="49" charset="-128"/>
              </a:rPr>
              <a:t>装置全体の原点を「設置する</a:t>
            </a:r>
            <a:r>
              <a:rPr lang="en-US" altLang="ja-JP" dirty="0" smtClean="0">
                <a:ea typeface="HGｺﾞｼｯｸE" pitchFamily="49" charset="-128"/>
              </a:rPr>
              <a:t>LST</a:t>
            </a:r>
            <a:r>
              <a:rPr lang="ja-JP" altLang="en-US" dirty="0" smtClean="0">
                <a:ea typeface="HGｺﾞｼｯｸE" pitchFamily="49" charset="-128"/>
              </a:rPr>
              <a:t>試作分割鏡の中心」と決めて、ステレオカメラ測量を利用し、そこからの</a:t>
            </a:r>
            <a:r>
              <a:rPr lang="en-US" altLang="ja-JP" dirty="0" smtClean="0">
                <a:ea typeface="HGｺﾞｼｯｸE" pitchFamily="49" charset="-128"/>
              </a:rPr>
              <a:t>CCD</a:t>
            </a:r>
            <a:r>
              <a:rPr lang="ja-JP" altLang="en-US" dirty="0" smtClean="0">
                <a:ea typeface="HGｺﾞｼｯｸE" pitchFamily="49" charset="-128"/>
              </a:rPr>
              <a:t>カメラ</a:t>
            </a:r>
            <a:r>
              <a:rPr lang="en-US" altLang="ja-JP" dirty="0" smtClean="0">
                <a:ea typeface="HGｺﾞｼｯｸE" pitchFamily="49" charset="-128"/>
              </a:rPr>
              <a:t>4</a:t>
            </a:r>
            <a:r>
              <a:rPr lang="ja-JP" altLang="en-US" dirty="0" err="1" smtClean="0">
                <a:ea typeface="HGｺﾞｼｯｸE" pitchFamily="49" charset="-128"/>
              </a:rPr>
              <a:t>つの</a:t>
            </a:r>
            <a:r>
              <a:rPr lang="ja-JP" altLang="en-US" dirty="0" smtClean="0">
                <a:ea typeface="HGｺﾞｼｯｸE" pitchFamily="49" charset="-128"/>
              </a:rPr>
              <a:t>初期位置を与える。その後、</a:t>
            </a:r>
            <a:r>
              <a:rPr lang="en-US" altLang="ja-JP" dirty="0" smtClean="0">
                <a:ea typeface="HGｺﾞｼｯｸE" pitchFamily="49" charset="-128"/>
              </a:rPr>
              <a:t>10</a:t>
            </a:r>
            <a:r>
              <a:rPr lang="ja-JP" altLang="en-US" dirty="0" smtClean="0">
                <a:ea typeface="HGｺﾞｼｯｸE" pitchFamily="49" charset="-128"/>
              </a:rPr>
              <a:t>通りの位置や向きの鏡に縞模様を映して撮影し、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ワールド座標原点に対する正確な</a:t>
            </a:r>
            <a:r>
              <a:rPr lang="en-US" altLang="ja-JP" dirty="0" smtClean="0">
                <a:solidFill>
                  <a:srgbClr val="FF0000"/>
                </a:solidFill>
                <a:ea typeface="HGｺﾞｼｯｸE" pitchFamily="49" charset="-128"/>
              </a:rPr>
              <a:t>CCD4</a:t>
            </a:r>
            <a:r>
              <a:rPr lang="ja-JP" altLang="en-US" dirty="0" err="1" smtClean="0">
                <a:solidFill>
                  <a:srgbClr val="FF0000"/>
                </a:solidFill>
                <a:ea typeface="HGｺﾞｼｯｸE" pitchFamily="49" charset="-128"/>
              </a:rPr>
              <a:t>つの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位置、スクリーン、</a:t>
            </a:r>
            <a:r>
              <a:rPr lang="en-US" altLang="ja-JP" dirty="0" smtClean="0">
                <a:solidFill>
                  <a:srgbClr val="FF0000"/>
                </a:solidFill>
                <a:ea typeface="HGｺﾞｼｯｸE" pitchFamily="49" charset="-128"/>
              </a:rPr>
              <a:t>CCD</a:t>
            </a:r>
            <a:r>
              <a:rPr lang="ja-JP" altLang="en-US" dirty="0" err="1" smtClean="0">
                <a:solidFill>
                  <a:srgbClr val="FF0000"/>
                </a:solidFill>
                <a:ea typeface="HGｺﾞｼｯｸE" pitchFamily="49" charset="-128"/>
              </a:rPr>
              <a:t>、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鏡の位置関係を決定する。</a:t>
            </a:r>
            <a:endParaRPr kumimoji="1" lang="ja-JP" altLang="en-US" dirty="0">
              <a:solidFill>
                <a:srgbClr val="FF0000"/>
              </a:solidFill>
              <a:ea typeface="HGｺﾞｼｯｸE" pitchFamily="49" charset="-128"/>
            </a:endParaRPr>
          </a:p>
        </p:txBody>
      </p:sp>
      <p:pic>
        <p:nvPicPr>
          <p:cNvPr id="5" name="Picture 4" descr="C:\Users\hironori\Downloads\120827_184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4824536" cy="3618404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467544" y="6021288"/>
            <a:ext cx="83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ea typeface="HGｺﾞｼｯｸE" pitchFamily="49" charset="-128"/>
              </a:rPr>
              <a:t>これらキャリブレーションが、現在進行中である。</a:t>
            </a:r>
            <a:endParaRPr kumimoji="1" lang="ja-JP" altLang="en-US" sz="2400" dirty="0">
              <a:solidFill>
                <a:srgbClr val="FF0000"/>
              </a:solidFill>
              <a:ea typeface="HGｺﾞｼｯｸE" pitchFamily="49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572000" y="465313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HGｺﾞｼｯｸE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07904" y="42210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a typeface="HGｺﾞｼｯｸE" pitchFamily="49" charset="-128"/>
              </a:rPr>
              <a:t>ワールド座標原点</a:t>
            </a:r>
            <a:endParaRPr kumimoji="1" lang="ja-JP" altLang="en-US" dirty="0">
              <a:ea typeface="HGｺﾞｼｯｸE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icrr.u-tokyo.ac.jp/~enomoto/p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3168352" cy="316835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4536504" cy="64807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3600" dirty="0" smtClean="0">
                <a:latin typeface="+mn-lt"/>
                <a:ea typeface="HGPｺﾞｼｯｸE" pitchFamily="50" charset="-128"/>
              </a:rPr>
              <a:t>MST</a:t>
            </a:r>
            <a:r>
              <a:rPr kumimoji="1" lang="ja-JP" altLang="en-US" sz="3600" dirty="0" smtClean="0">
                <a:latin typeface="+mn-lt"/>
                <a:ea typeface="HGPｺﾞｼｯｸE" pitchFamily="50" charset="-128"/>
              </a:rPr>
              <a:t>用試作鏡でのテスト</a:t>
            </a:r>
            <a:endParaRPr kumimoji="1" lang="ja-JP" altLang="en-US" sz="3600" dirty="0">
              <a:latin typeface="+mn-lt"/>
              <a:ea typeface="HGPｺﾞｼｯｸE" pitchFamily="50" charset="-128"/>
            </a:endParaRPr>
          </a:p>
        </p:txBody>
      </p:sp>
      <p:pic>
        <p:nvPicPr>
          <p:cNvPr id="1026" name="Picture 2" descr="C:\Users\hironori\Desktop\20120905_SANK50_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168352" cy="2834841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4860032" y="4797152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ea typeface="HGPｺﾞｼｯｸE" pitchFamily="50" charset="-128"/>
              </a:rPr>
              <a:t>PMD</a:t>
            </a:r>
            <a:r>
              <a:rPr kumimoji="1" lang="ja-JP" altLang="en-US" dirty="0" smtClean="0">
                <a:ea typeface="HGPｺﾞｼｯｸE" pitchFamily="50" charset="-128"/>
              </a:rPr>
              <a:t>法</a:t>
            </a:r>
            <a:endParaRPr kumimoji="1" lang="en-US" altLang="ja-JP" dirty="0" smtClean="0">
              <a:ea typeface="HGPｺﾞｼｯｸE" pitchFamily="50" charset="-128"/>
            </a:endParaRPr>
          </a:p>
          <a:p>
            <a:pPr algn="ctr"/>
            <a:r>
              <a:rPr lang="ja-JP" altLang="en-US" dirty="0" smtClean="0">
                <a:ea typeface="HGPｺﾞｼｯｸE" pitchFamily="50" charset="-128"/>
              </a:rPr>
              <a:t>曲率半径フィッティング　</a:t>
            </a:r>
            <a:r>
              <a:rPr lang="en-US" altLang="ja-JP" dirty="0" smtClean="0">
                <a:ea typeface="HGPｺﾞｼｯｸE" pitchFamily="50" charset="-128"/>
              </a:rPr>
              <a:t>32.73m</a:t>
            </a:r>
            <a:endParaRPr kumimoji="1" lang="ja-JP" altLang="en-US" dirty="0">
              <a:ea typeface="HGPｺﾞｼｯｸE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98072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a typeface="HGPｺﾞｼｯｸE" pitchFamily="50" charset="-128"/>
              </a:rPr>
              <a:t>キャリブレーションが現在進行中であるが、現時点での性能をステレオ撮影した</a:t>
            </a:r>
            <a:r>
              <a:rPr lang="en-US" altLang="ja-JP" dirty="0" smtClean="0">
                <a:ea typeface="HGPｺﾞｼｯｸE" pitchFamily="50" charset="-128"/>
              </a:rPr>
              <a:t>CCD1</a:t>
            </a:r>
            <a:r>
              <a:rPr lang="ja-JP" altLang="en-US" dirty="0" smtClean="0">
                <a:ea typeface="HGPｺﾞｼｯｸE" pitchFamily="50" charset="-128"/>
              </a:rPr>
              <a:t>台分の画像を基に求めた。</a:t>
            </a:r>
            <a:endParaRPr lang="en-US" altLang="ja-JP" dirty="0" smtClean="0">
              <a:ea typeface="HGPｺﾞｼｯｸE" pitchFamily="50" charset="-128"/>
            </a:endParaRPr>
          </a:p>
          <a:p>
            <a:r>
              <a:rPr lang="en-US" altLang="ja-JP" dirty="0" smtClean="0">
                <a:ea typeface="HGPｺﾞｼｯｸE" pitchFamily="50" charset="-128"/>
              </a:rPr>
              <a:t>500mm×500mm</a:t>
            </a:r>
            <a:r>
              <a:rPr lang="ja-JP" altLang="en-US" dirty="0" smtClean="0">
                <a:ea typeface="HGPｺﾞｼｯｸE" pitchFamily="50" charset="-128"/>
              </a:rPr>
              <a:t>にカットされた</a:t>
            </a:r>
            <a:r>
              <a:rPr kumimoji="1" lang="en-US" altLang="ja-JP" dirty="0" smtClean="0">
                <a:ea typeface="HGPｺﾞｼｯｸE" pitchFamily="50" charset="-128"/>
              </a:rPr>
              <a:t>MST</a:t>
            </a:r>
            <a:r>
              <a:rPr kumimoji="1" lang="ja-JP" altLang="en-US" dirty="0" smtClean="0">
                <a:ea typeface="HGPｺﾞｼｯｸE" pitchFamily="50" charset="-128"/>
              </a:rPr>
              <a:t>用試作球面鏡を使用。</a:t>
            </a:r>
            <a:endParaRPr kumimoji="1" lang="ja-JP" altLang="en-US" dirty="0">
              <a:ea typeface="HGPｺﾞｼｯｸE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4797152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ea typeface="HGｺﾞｼｯｸE" pitchFamily="49" charset="-128"/>
              </a:rPr>
              <a:t>三鷹光器によるレーザー測量</a:t>
            </a:r>
            <a:endParaRPr kumimoji="1" lang="en-US" altLang="ja-JP" dirty="0" smtClean="0">
              <a:ea typeface="HGｺﾞｼｯｸE" pitchFamily="49" charset="-128"/>
            </a:endParaRPr>
          </a:p>
          <a:p>
            <a:pPr algn="ctr"/>
            <a:r>
              <a:rPr kumimoji="1" lang="ja-JP" altLang="en-US" dirty="0" smtClean="0">
                <a:ea typeface="HGｺﾞｼｯｸE" pitchFamily="49" charset="-128"/>
              </a:rPr>
              <a:t>曲率半径フィッティング　</a:t>
            </a:r>
            <a:r>
              <a:rPr kumimoji="1" lang="en-US" altLang="ja-JP" dirty="0" smtClean="0">
                <a:ea typeface="HGｺﾞｼｯｸE" pitchFamily="49" charset="-128"/>
              </a:rPr>
              <a:t>32.70m</a:t>
            </a:r>
          </a:p>
          <a:p>
            <a:pPr algn="ctr"/>
            <a:r>
              <a:rPr lang="ja-JP" altLang="en-US" dirty="0" smtClean="0">
                <a:ea typeface="HGｺﾞｼｯｸE" pitchFamily="49" charset="-128"/>
              </a:rPr>
              <a:t>測定精度　</a:t>
            </a:r>
            <a:r>
              <a:rPr lang="en-US" altLang="ja-JP" dirty="0" smtClean="0">
                <a:ea typeface="HGｺﾞｼｯｸE" pitchFamily="49" charset="-128"/>
              </a:rPr>
              <a:t>0.1μm</a:t>
            </a:r>
            <a:endParaRPr kumimoji="1" lang="ja-JP" altLang="en-US" dirty="0">
              <a:ea typeface="HGｺﾞｼｯｸE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580526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ea typeface="HGSｺﾞｼｯｸE" pitchFamily="50" charset="-128"/>
              </a:rPr>
              <a:t>キャリブレーション途中であるため、現段階では</a:t>
            </a:r>
            <a:r>
              <a:rPr lang="en-US" altLang="ja-JP" dirty="0" smtClean="0">
                <a:solidFill>
                  <a:srgbClr val="FF0000"/>
                </a:solidFill>
                <a:ea typeface="HGSｺﾞｼｯｸE" pitchFamily="50" charset="-128"/>
              </a:rPr>
              <a:t>PMD</a:t>
            </a:r>
            <a:r>
              <a:rPr lang="ja-JP" altLang="en-US" dirty="0" smtClean="0">
                <a:solidFill>
                  <a:srgbClr val="FF0000"/>
                </a:solidFill>
                <a:ea typeface="HGSｺﾞｼｯｸE" pitchFamily="50" charset="-128"/>
              </a:rPr>
              <a:t>法の性能を判断することは出来ないが、今後はさらに精度が良くなると期待できる。</a:t>
            </a:r>
            <a:endParaRPr kumimoji="1" lang="ja-JP" altLang="en-US" dirty="0">
              <a:solidFill>
                <a:srgbClr val="FF0000"/>
              </a:solidFill>
              <a:ea typeface="HGS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7864" y="764704"/>
            <a:ext cx="2808312" cy="79208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/>
              <a:t>まとめ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1772816"/>
            <a:ext cx="74888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我々は大量生産する</a:t>
            </a:r>
            <a:r>
              <a:rPr kumimoji="1" lang="en-US" altLang="ja-JP" dirty="0" smtClean="0"/>
              <a:t>LST</a:t>
            </a:r>
            <a:r>
              <a:rPr kumimoji="1" lang="ja-JP" altLang="en-US" dirty="0" smtClean="0"/>
              <a:t>分割球面鏡を高精度かつ効率よく評価のため</a:t>
            </a:r>
            <a:r>
              <a:rPr kumimoji="1" lang="ja-JP" altLang="en-US" dirty="0" smtClean="0"/>
              <a:t>に</a:t>
            </a:r>
            <a:r>
              <a:rPr kumimoji="1" lang="en-US" altLang="ja-JP" dirty="0" smtClean="0"/>
              <a:t>PMD</a:t>
            </a:r>
            <a:r>
              <a:rPr kumimoji="1" lang="ja-JP" altLang="en-US" dirty="0" smtClean="0"/>
              <a:t>法</a:t>
            </a:r>
            <a:r>
              <a:rPr kumimoji="1" lang="ja-JP" altLang="en-US" dirty="0" smtClean="0"/>
              <a:t>の装置開発を行った。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PMD</a:t>
            </a:r>
            <a:r>
              <a:rPr lang="ja-JP" altLang="en-US" dirty="0" smtClean="0"/>
              <a:t>法は位相シフト法及びステレオカメラ測量を用いた評価方法で、</a:t>
            </a:r>
            <a:endParaRPr lang="en-US" altLang="ja-JP" dirty="0" smtClean="0"/>
          </a:p>
          <a:p>
            <a:r>
              <a:rPr lang="ja-JP" altLang="en-US" dirty="0" smtClean="0"/>
              <a:t>　大量生産のされた鏡の評価に対して有効な評価方法である。</a:t>
            </a:r>
            <a:endParaRPr lang="en-US" altLang="ja-JP" dirty="0" smtClean="0"/>
          </a:p>
          <a:p>
            <a:endParaRPr kumimoji="1" lang="en-US" altLang="ja-JP" sz="800" dirty="0" smtClean="0"/>
          </a:p>
          <a:p>
            <a:r>
              <a:rPr lang="ja-JP" altLang="en-US" dirty="0" smtClean="0"/>
              <a:t>・現在、装置自体は完成し、高精度の測定に向けて調整を行っている。</a:t>
            </a:r>
            <a:endParaRPr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472514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a typeface="HGPｺﾞｼｯｸE" pitchFamily="50" charset="-128"/>
              </a:rPr>
              <a:t>今後は、調整を終了し、今後生産されていく</a:t>
            </a:r>
            <a:r>
              <a:rPr kumimoji="1" lang="en-US" altLang="ja-JP" dirty="0" smtClean="0">
                <a:ea typeface="HGPｺﾞｼｯｸE" pitchFamily="50" charset="-128"/>
              </a:rPr>
              <a:t>LST</a:t>
            </a:r>
            <a:r>
              <a:rPr kumimoji="1" lang="ja-JP" altLang="en-US" dirty="0" smtClean="0">
                <a:ea typeface="HGPｺﾞｼｯｸE" pitchFamily="50" charset="-128"/>
              </a:rPr>
              <a:t>用分割球面鏡の評価を行う予定である。</a:t>
            </a:r>
            <a:endParaRPr kumimoji="1" lang="ja-JP" altLang="en-US" dirty="0">
              <a:ea typeface="HGP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63888" y="2636912"/>
            <a:ext cx="2448272" cy="1143000"/>
          </a:xfrm>
        </p:spPr>
        <p:txBody>
          <a:bodyPr/>
          <a:lstStyle/>
          <a:p>
            <a:r>
              <a:rPr kumimoji="1" lang="ja-JP" altLang="en-US" dirty="0" smtClean="0"/>
              <a:t>以下</a:t>
            </a:r>
            <a:r>
              <a:rPr lang="ja-JP" altLang="en-US" dirty="0" smtClean="0"/>
              <a:t>補足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59832" y="764704"/>
            <a:ext cx="3096344" cy="69269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 smtClean="0"/>
              <a:t>目次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7744" y="2132856"/>
            <a:ext cx="59766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１．</a:t>
            </a:r>
            <a:r>
              <a:rPr lang="en-US" altLang="ja-JP" sz="2400" dirty="0" smtClean="0"/>
              <a:t>Large Size Telescope(LST:</a:t>
            </a:r>
            <a:r>
              <a:rPr lang="ja-JP" altLang="en-US" sz="2400" dirty="0" smtClean="0"/>
              <a:t>大口径望遠鏡</a:t>
            </a:r>
            <a:r>
              <a:rPr lang="en-US" altLang="ja-JP" sz="2400" dirty="0" smtClean="0"/>
              <a:t>)</a:t>
            </a:r>
            <a:endParaRPr lang="ja-JP" altLang="en-US" sz="2400" dirty="0" smtClean="0"/>
          </a:p>
          <a:p>
            <a:endParaRPr lang="en-US" altLang="ja-JP" sz="1400" dirty="0" smtClean="0"/>
          </a:p>
          <a:p>
            <a:r>
              <a:rPr lang="ja-JP" altLang="en-US" sz="2400" dirty="0" smtClean="0"/>
              <a:t>２．これまでの評価方法</a:t>
            </a:r>
            <a:r>
              <a:rPr lang="en-US" altLang="ja-JP" sz="2400" dirty="0" smtClean="0"/>
              <a:t>(2f</a:t>
            </a:r>
            <a:r>
              <a:rPr lang="ja-JP" altLang="en-US" sz="2400" dirty="0" smtClean="0"/>
              <a:t>法</a:t>
            </a:r>
            <a:r>
              <a:rPr lang="en-US" altLang="ja-JP" sz="2400" dirty="0" smtClean="0"/>
              <a:t>)</a:t>
            </a:r>
          </a:p>
          <a:p>
            <a:endParaRPr lang="en-US" altLang="ja-JP" sz="1400" dirty="0" smtClean="0"/>
          </a:p>
          <a:p>
            <a:r>
              <a:rPr lang="ja-JP" altLang="en-US" sz="2400" dirty="0" smtClean="0"/>
              <a:t>３．新しい鏡の評価方法</a:t>
            </a:r>
            <a:r>
              <a:rPr lang="en-US" altLang="ja-JP" sz="2400" dirty="0" smtClean="0"/>
              <a:t>(PMD</a:t>
            </a:r>
            <a:r>
              <a:rPr lang="ja-JP" altLang="en-US" sz="2400" dirty="0" smtClean="0"/>
              <a:t>法</a:t>
            </a:r>
            <a:r>
              <a:rPr lang="en-US" altLang="ja-JP" sz="2400" dirty="0" smtClean="0"/>
              <a:t>)</a:t>
            </a:r>
          </a:p>
          <a:p>
            <a:endParaRPr lang="en-US" altLang="ja-JP" sz="1400" dirty="0" smtClean="0"/>
          </a:p>
          <a:p>
            <a:r>
              <a:rPr kumimoji="1" lang="ja-JP" altLang="en-US" sz="2400" dirty="0" smtClean="0"/>
              <a:t>４．日本での装置開発の現状</a:t>
            </a:r>
            <a:endParaRPr kumimoji="1" lang="en-US" altLang="ja-JP" sz="2400" dirty="0" smtClean="0"/>
          </a:p>
          <a:p>
            <a:endParaRPr lang="en-US" altLang="ja-JP" sz="1400" dirty="0" smtClean="0"/>
          </a:p>
          <a:p>
            <a:r>
              <a:rPr kumimoji="1" lang="ja-JP" altLang="en-US" sz="2400" dirty="0" smtClean="0"/>
              <a:t>５．まとめ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735670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04856" cy="114300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600" dirty="0" smtClean="0">
                <a:latin typeface="+mn-lt"/>
                <a:ea typeface="HGｺﾞｼｯｸE" pitchFamily="49" charset="-128"/>
              </a:rPr>
              <a:t>Cerenkov Telescope Array </a:t>
            </a:r>
            <a:r>
              <a:rPr kumimoji="1" lang="ja-JP" altLang="en-US" sz="3600" dirty="0" smtClean="0">
                <a:latin typeface="+mn-lt"/>
                <a:ea typeface="HGｺﾞｼｯｸE" pitchFamily="49" charset="-128"/>
              </a:rPr>
              <a:t>計画</a:t>
            </a:r>
            <a:r>
              <a:rPr kumimoji="1" lang="en-US" altLang="ja-JP" sz="3600" dirty="0" smtClean="0">
                <a:latin typeface="+mn-lt"/>
                <a:ea typeface="HGｺﾞｼｯｸE" pitchFamily="49" charset="-128"/>
              </a:rPr>
              <a:t/>
            </a:r>
            <a:br>
              <a:rPr kumimoji="1" lang="en-US" altLang="ja-JP" sz="3600" dirty="0" smtClean="0">
                <a:latin typeface="+mn-lt"/>
                <a:ea typeface="HGｺﾞｼｯｸE" pitchFamily="49" charset="-128"/>
              </a:rPr>
            </a:br>
            <a:r>
              <a:rPr lang="ja-JP" altLang="en-US" sz="3600" dirty="0" smtClean="0">
                <a:latin typeface="+mn-lt"/>
                <a:ea typeface="HGｺﾞｼｯｸE" pitchFamily="49" charset="-128"/>
              </a:rPr>
              <a:t>（</a:t>
            </a:r>
            <a:r>
              <a:rPr lang="en-US" altLang="ja-JP" sz="3600" dirty="0" smtClean="0">
                <a:latin typeface="+mn-lt"/>
                <a:ea typeface="HGｺﾞｼｯｸE" pitchFamily="49" charset="-128"/>
              </a:rPr>
              <a:t>CTA</a:t>
            </a:r>
            <a:r>
              <a:rPr lang="ja-JP" altLang="en-US" sz="3600" dirty="0" smtClean="0">
                <a:latin typeface="+mn-lt"/>
                <a:ea typeface="HGｺﾞｼｯｸE" pitchFamily="49" charset="-128"/>
              </a:rPr>
              <a:t>計画）</a:t>
            </a:r>
            <a:endParaRPr kumimoji="1" lang="ja-JP" altLang="en-US" sz="3600" dirty="0">
              <a:latin typeface="+mn-lt"/>
              <a:ea typeface="HGｺﾞｼｯｸE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331640" y="3284984"/>
            <a:ext cx="763284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HGｺﾞｼｯｸE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87624" y="3501008"/>
            <a:ext cx="2592288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ea typeface="HGｺﾞｼｯｸE" pitchFamily="49" charset="-128"/>
              </a:rPr>
              <a:t>Large Size Telescope</a:t>
            </a:r>
          </a:p>
          <a:p>
            <a:r>
              <a:rPr lang="ja-JP" altLang="en-US" sz="1600" dirty="0" smtClean="0">
                <a:ea typeface="HGｺﾞｼｯｸE" pitchFamily="49" charset="-128"/>
              </a:rPr>
              <a:t>口径：</a:t>
            </a:r>
            <a:r>
              <a:rPr lang="en-US" altLang="ja-JP" sz="1600" dirty="0" smtClean="0">
                <a:ea typeface="HGｺﾞｼｯｸE" pitchFamily="49" charset="-128"/>
              </a:rPr>
              <a:t>23m</a:t>
            </a:r>
          </a:p>
          <a:p>
            <a:r>
              <a:rPr kumimoji="1" lang="ja-JP" altLang="en-US" sz="1600" dirty="0" smtClean="0">
                <a:ea typeface="HGｺﾞｼｯｸE" pitchFamily="49" charset="-128"/>
              </a:rPr>
              <a:t>エネルギー範囲：</a:t>
            </a:r>
            <a:endParaRPr kumimoji="1" lang="en-US" altLang="ja-JP" sz="1600" dirty="0" smtClean="0">
              <a:ea typeface="HGｺﾞｼｯｸE" pitchFamily="49" charset="-128"/>
            </a:endParaRPr>
          </a:p>
          <a:p>
            <a:r>
              <a:rPr kumimoji="1" lang="en-US" altLang="ja-JP" sz="1600" dirty="0" smtClean="0">
                <a:ea typeface="HGｺﾞｼｯｸE" pitchFamily="49" charset="-128"/>
              </a:rPr>
              <a:t>20GeV</a:t>
            </a:r>
            <a:r>
              <a:rPr kumimoji="1" lang="ja-JP" altLang="en-US" sz="1600" dirty="0" smtClean="0">
                <a:ea typeface="HGｺﾞｼｯｸE" pitchFamily="49" charset="-128"/>
              </a:rPr>
              <a:t>～</a:t>
            </a:r>
            <a:r>
              <a:rPr kumimoji="1" lang="en-US" altLang="ja-JP" sz="1600" dirty="0" smtClean="0">
                <a:ea typeface="HGｺﾞｼｯｸE" pitchFamily="49" charset="-128"/>
              </a:rPr>
              <a:t>100GeV</a:t>
            </a:r>
            <a:endParaRPr kumimoji="1" lang="ja-JP" altLang="en-US" sz="1600" dirty="0">
              <a:ea typeface="HGｺﾞｼｯｸE" pitchFamily="49" charset="-128"/>
            </a:endParaRPr>
          </a:p>
        </p:txBody>
      </p:sp>
      <p:cxnSp>
        <p:nvCxnSpPr>
          <p:cNvPr id="6" name="直線矢印コネクタ 5"/>
          <p:cNvCxnSpPr>
            <a:stCxn id="13" idx="2"/>
          </p:cNvCxnSpPr>
          <p:nvPr/>
        </p:nvCxnSpPr>
        <p:spPr>
          <a:xfrm flipH="1">
            <a:off x="2267744" y="4578226"/>
            <a:ext cx="216024" cy="4349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995936" y="36450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ea typeface="HGｺﾞｼｯｸE" pitchFamily="49" charset="-128"/>
              </a:rPr>
              <a:t>Medium Size Telescope</a:t>
            </a:r>
          </a:p>
          <a:p>
            <a:r>
              <a:rPr lang="en-US" altLang="ja-JP" sz="1600" dirty="0" smtClean="0">
                <a:ea typeface="HGｺﾞｼｯｸE" pitchFamily="49" charset="-128"/>
              </a:rPr>
              <a:t>12.3m</a:t>
            </a:r>
          </a:p>
          <a:p>
            <a:r>
              <a:rPr lang="en-US" altLang="ja-JP" sz="1600" dirty="0" smtClean="0">
                <a:ea typeface="HGｺﾞｼｯｸE" pitchFamily="49" charset="-128"/>
              </a:rPr>
              <a:t>100GeV~10TeV</a:t>
            </a:r>
            <a:endParaRPr lang="ja-JP" altLang="en-US" sz="1600" dirty="0">
              <a:ea typeface="HGｺﾞｼｯｸE" pitchFamily="49" charset="-128"/>
            </a:endParaRPr>
          </a:p>
        </p:txBody>
      </p:sp>
      <p:cxnSp>
        <p:nvCxnSpPr>
          <p:cNvPr id="10" name="直線矢印コネクタ 9"/>
          <p:cNvCxnSpPr>
            <a:stCxn id="15" idx="2"/>
          </p:cNvCxnSpPr>
          <p:nvPr/>
        </p:nvCxnSpPr>
        <p:spPr>
          <a:xfrm>
            <a:off x="5148064" y="4476021"/>
            <a:ext cx="72008" cy="6091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660232" y="3645024"/>
            <a:ext cx="2304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ea typeface="HGｺﾞｼｯｸE" pitchFamily="49" charset="-128"/>
              </a:rPr>
              <a:t>Small Size Telescope</a:t>
            </a:r>
          </a:p>
          <a:p>
            <a:r>
              <a:rPr lang="en-US" altLang="ja-JP" sz="1600" dirty="0" smtClean="0">
                <a:ea typeface="HGｺﾞｼｯｸE" pitchFamily="49" charset="-128"/>
              </a:rPr>
              <a:t>7.4m</a:t>
            </a:r>
          </a:p>
          <a:p>
            <a:r>
              <a:rPr lang="en-US" altLang="ja-JP" sz="1600" dirty="0" smtClean="0">
                <a:ea typeface="HGｺﾞｼｯｸE" pitchFamily="49" charset="-128"/>
              </a:rPr>
              <a:t>1TeV~100TeV</a:t>
            </a:r>
            <a:r>
              <a:rPr lang="ja-JP" altLang="en-US" sz="1600" dirty="0" smtClean="0">
                <a:ea typeface="HGｺﾞｼｯｸE" pitchFamily="49" charset="-128"/>
              </a:rPr>
              <a:t>以上</a:t>
            </a:r>
            <a:endParaRPr lang="ja-JP" altLang="en-US" sz="1600" dirty="0">
              <a:ea typeface="HGｺﾞｼｯｸE" pitchFamily="49" charset="-128"/>
            </a:endParaRPr>
          </a:p>
        </p:txBody>
      </p:sp>
      <p:cxnSp>
        <p:nvCxnSpPr>
          <p:cNvPr id="9" name="直線矢印コネクタ 8"/>
          <p:cNvCxnSpPr>
            <a:stCxn id="22" idx="2"/>
          </p:cNvCxnSpPr>
          <p:nvPr/>
        </p:nvCxnSpPr>
        <p:spPr>
          <a:xfrm flipH="1">
            <a:off x="7668344" y="4506798"/>
            <a:ext cx="144016" cy="6503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259632" y="155679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a typeface="HGｺﾞｼｯｸE" pitchFamily="49" charset="-128"/>
              </a:rPr>
              <a:t>CTA</a:t>
            </a:r>
            <a:r>
              <a:rPr kumimoji="1" lang="ja-JP" altLang="en-US" dirty="0" smtClean="0">
                <a:ea typeface="HGｺﾞｼｯｸE" pitchFamily="49" charset="-128"/>
              </a:rPr>
              <a:t>計画とは、大規模な</a:t>
            </a:r>
            <a:r>
              <a:rPr lang="ja-JP" altLang="en-US" dirty="0" smtClean="0">
                <a:ea typeface="HGｺﾞｼｯｸE" pitchFamily="49" charset="-128"/>
              </a:rPr>
              <a:t>地上</a:t>
            </a:r>
            <a:r>
              <a:rPr kumimoji="1" lang="ja-JP" altLang="en-US" dirty="0" smtClean="0">
                <a:ea typeface="HGｺﾞｼｯｸE" pitchFamily="49" charset="-128"/>
              </a:rPr>
              <a:t>チェレンコフ望遠鏡群により、</a:t>
            </a:r>
            <a:r>
              <a:rPr kumimoji="1" lang="en-US" altLang="ja-JP" dirty="0" smtClean="0">
                <a:ea typeface="HGｺﾞｼｯｸE" pitchFamily="49" charset="-128"/>
              </a:rPr>
              <a:t>20GeV~100TeV</a:t>
            </a:r>
            <a:r>
              <a:rPr kumimoji="1" lang="ja-JP" altLang="en-US" dirty="0" smtClean="0">
                <a:ea typeface="HGｺﾞｼｯｸE" pitchFamily="49" charset="-128"/>
              </a:rPr>
              <a:t>以上の広いエネルギー範囲のガンマ線観測を狙う国際共同実験である。</a:t>
            </a:r>
            <a:endParaRPr kumimoji="1" lang="en-US" altLang="ja-JP" dirty="0" smtClean="0">
              <a:ea typeface="HGｺﾞｼｯｸE" pitchFamily="49" charset="-128"/>
            </a:endParaRPr>
          </a:p>
          <a:p>
            <a:r>
              <a:rPr kumimoji="1" lang="ja-JP" altLang="en-US" dirty="0" smtClean="0">
                <a:ea typeface="HGｺﾞｼｯｸE" pitchFamily="49" charset="-128"/>
              </a:rPr>
              <a:t>大中小の三種類の大きさの望遠鏡</a:t>
            </a:r>
            <a:r>
              <a:rPr lang="ja-JP" altLang="en-US" dirty="0" smtClean="0">
                <a:ea typeface="HGｺﾞｼｯｸE" pitchFamily="49" charset="-128"/>
              </a:rPr>
              <a:t>により、広いエネルギー範囲での観測を実現する</a:t>
            </a:r>
            <a:r>
              <a:rPr kumimoji="1" lang="ja-JP" altLang="en-US" dirty="0" smtClean="0">
                <a:ea typeface="HGｺﾞｼｯｸE" pitchFamily="49" charset="-128"/>
              </a:rPr>
              <a:t>。</a:t>
            </a:r>
            <a:endParaRPr kumimoji="1" lang="ja-JP" altLang="en-US" dirty="0">
              <a:ea typeface="HGｺﾞｼｯｸE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87624" y="3284984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ea typeface="HGｺﾞｼｯｸE" pitchFamily="49" charset="-128"/>
              </a:rPr>
              <a:t>日本グループが重点を置いている</a:t>
            </a:r>
            <a:endParaRPr kumimoji="1" lang="ja-JP" altLang="en-US" sz="1200" dirty="0">
              <a:ea typeface="HGｺﾞｼｯｸE" pitchFamily="49" charset="-128"/>
            </a:endParaRPr>
          </a:p>
        </p:txBody>
      </p:sp>
    </p:spTree>
  </p:cSld>
  <p:clrMapOvr>
    <a:masterClrMapping/>
  </p:clrMapOvr>
  <p:transition advTm="4804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ironori\Pictures\b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89175"/>
            <a:ext cx="3059549" cy="2054752"/>
          </a:xfrm>
          <a:prstGeom prst="rect">
            <a:avLst/>
          </a:prstGeom>
          <a:noFill/>
        </p:spPr>
      </p:pic>
      <p:cxnSp>
        <p:nvCxnSpPr>
          <p:cNvPr id="10" name="直線コネクタ 9"/>
          <p:cNvCxnSpPr/>
          <p:nvPr/>
        </p:nvCxnSpPr>
        <p:spPr>
          <a:xfrm>
            <a:off x="2123728" y="2977207"/>
            <a:ext cx="45867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123728" y="4201343"/>
            <a:ext cx="52419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339752" y="3769295"/>
            <a:ext cx="0" cy="403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979712" y="3409255"/>
            <a:ext cx="157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1510mm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43608" y="4777407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ｺﾞｼｯｸE" pitchFamily="49" charset="-128"/>
                <a:ea typeface="HGｺﾞｼｯｸE" pitchFamily="49" charset="-128"/>
              </a:rPr>
              <a:t>三光精衡所の製作による</a:t>
            </a:r>
            <a:r>
              <a:rPr lang="en-US" altLang="ja-JP" sz="1400" dirty="0" smtClean="0">
                <a:latin typeface="HGｺﾞｼｯｸE" pitchFamily="49" charset="-128"/>
                <a:ea typeface="HGｺﾞｼｯｸE" pitchFamily="49" charset="-128"/>
              </a:rPr>
              <a:t>LST</a:t>
            </a:r>
            <a:r>
              <a:rPr lang="ja-JP" altLang="en-US" sz="1400" dirty="0" smtClean="0">
                <a:latin typeface="HGｺﾞｼｯｸE" pitchFamily="49" charset="-128"/>
                <a:ea typeface="HGｺﾞｼｯｸE" pitchFamily="49" charset="-128"/>
              </a:rPr>
              <a:t>用試作分割鏡</a:t>
            </a:r>
            <a:endParaRPr kumimoji="1" lang="ja-JP" altLang="en-US" sz="1400" dirty="0">
              <a:latin typeface="HGｺﾞｼｯｸE" pitchFamily="49" charset="-128"/>
              <a:ea typeface="HGｺﾞｼｯｸE" pitchFamily="49" charset="-128"/>
            </a:endParaRPr>
          </a:p>
        </p:txBody>
      </p:sp>
      <p:pic>
        <p:nvPicPr>
          <p:cNvPr id="13" name="Picture 2" descr="C:\Users\hironori\Downloads\Screen Shot 2012-07-25 at 12.39.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8800"/>
            <a:ext cx="2536904" cy="3148607"/>
          </a:xfrm>
          <a:prstGeom prst="rect">
            <a:avLst/>
          </a:prstGeom>
          <a:noFill/>
          <a:ln w="28575">
            <a:noFill/>
          </a:ln>
        </p:spPr>
      </p:pic>
      <p:cxnSp>
        <p:nvCxnSpPr>
          <p:cNvPr id="24" name="直線コネクタ 23"/>
          <p:cNvCxnSpPr/>
          <p:nvPr/>
        </p:nvCxnSpPr>
        <p:spPr>
          <a:xfrm>
            <a:off x="2339752" y="2977207"/>
            <a:ext cx="0" cy="3714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 flipV="1">
            <a:off x="2411760" y="2924944"/>
            <a:ext cx="3888432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2339752" y="3429000"/>
            <a:ext cx="396044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372200" y="477740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ea typeface="HGｺﾞｼｯｸE" pitchFamily="49" charset="-128"/>
              </a:rPr>
              <a:t>LST</a:t>
            </a:r>
            <a:r>
              <a:rPr kumimoji="1" lang="ja-JP" altLang="en-US" sz="1400" dirty="0" smtClean="0">
                <a:ea typeface="HGｺﾞｼｯｸE" pitchFamily="49" charset="-128"/>
              </a:rPr>
              <a:t>（</a:t>
            </a:r>
            <a:r>
              <a:rPr kumimoji="1" lang="en-US" altLang="ja-JP" sz="1400" dirty="0" smtClean="0">
                <a:ea typeface="HGｺﾞｼｯｸE" pitchFamily="49" charset="-128"/>
              </a:rPr>
              <a:t>CG</a:t>
            </a:r>
            <a:r>
              <a:rPr kumimoji="1" lang="ja-JP" altLang="en-US" sz="1400" dirty="0" smtClean="0">
                <a:ea typeface="HGｺﾞｼｯｸE" pitchFamily="49" charset="-128"/>
              </a:rPr>
              <a:t>画像</a:t>
            </a:r>
            <a:r>
              <a:rPr kumimoji="1" lang="en-US" altLang="ja-JP" sz="1400" dirty="0" smtClean="0">
                <a:ea typeface="HGｺﾞｼｯｸE" pitchFamily="49" charset="-128"/>
              </a:rPr>
              <a:t>)</a:t>
            </a:r>
            <a:endParaRPr kumimoji="1" lang="ja-JP" altLang="en-US" sz="1400" dirty="0">
              <a:ea typeface="HGｺﾞｼｯｸE" pitchFamily="49" charset="-128"/>
            </a:endParaRPr>
          </a:p>
        </p:txBody>
      </p:sp>
      <p:sp>
        <p:nvSpPr>
          <p:cNvPr id="36" name="タイトル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Large Size Telescope(LST: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大口径望遠鏡</a:t>
            </a: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83568" y="836712"/>
            <a:ext cx="4608512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a typeface="HGｺﾞｼｯｸE" pitchFamily="49" charset="-128"/>
              </a:rPr>
              <a:t>LST</a:t>
            </a:r>
            <a:r>
              <a:rPr lang="ja-JP" altLang="en-US" dirty="0" smtClean="0">
                <a:ea typeface="HGｺﾞｼｯｸE" pitchFamily="49" charset="-128"/>
              </a:rPr>
              <a:t>仕様</a:t>
            </a:r>
            <a:endParaRPr lang="en-US" altLang="ja-JP" dirty="0" smtClean="0">
              <a:ea typeface="HGｺﾞｼｯｸE" pitchFamily="49" charset="-128"/>
            </a:endParaRPr>
          </a:p>
          <a:p>
            <a:r>
              <a:rPr lang="ja-JP" altLang="en-US" dirty="0" smtClean="0">
                <a:ea typeface="HGｺﾞｼｯｸE" pitchFamily="49" charset="-128"/>
              </a:rPr>
              <a:t>口径</a:t>
            </a:r>
            <a:r>
              <a:rPr lang="en-US" altLang="ja-JP" dirty="0" smtClean="0">
                <a:ea typeface="HGｺﾞｼｯｸE" pitchFamily="49" charset="-128"/>
              </a:rPr>
              <a:t>(d)</a:t>
            </a:r>
            <a:r>
              <a:rPr lang="ja-JP" altLang="en-US" dirty="0" smtClean="0">
                <a:ea typeface="HGｺﾞｼｯｸE" pitchFamily="49" charset="-128"/>
              </a:rPr>
              <a:t>   　　  　  </a:t>
            </a:r>
            <a:r>
              <a:rPr lang="ja-JP" altLang="en-US" dirty="0" smtClean="0">
                <a:ea typeface="HGｺﾞｼｯｸE" pitchFamily="49" charset="-128"/>
              </a:rPr>
              <a:t>     ：</a:t>
            </a:r>
            <a:r>
              <a:rPr lang="en-US" altLang="ja-JP" dirty="0" smtClean="0">
                <a:ea typeface="HGｺﾞｼｯｸE" pitchFamily="49" charset="-128"/>
              </a:rPr>
              <a:t>23m  </a:t>
            </a:r>
          </a:p>
          <a:p>
            <a:r>
              <a:rPr lang="en-US" altLang="ja-JP" dirty="0" smtClean="0">
                <a:ea typeface="HGｺﾞｼｯｸE" pitchFamily="49" charset="-128"/>
              </a:rPr>
              <a:t>F</a:t>
            </a:r>
            <a:r>
              <a:rPr lang="ja-JP" altLang="en-US" dirty="0" smtClean="0">
                <a:ea typeface="HGｺﾞｼｯｸE" pitchFamily="49" charset="-128"/>
              </a:rPr>
              <a:t>値 </a:t>
            </a:r>
            <a:r>
              <a:rPr lang="en-US" altLang="ja-JP" dirty="0" smtClean="0">
                <a:ea typeface="HGｺﾞｼｯｸE" pitchFamily="49" charset="-128"/>
              </a:rPr>
              <a:t>(</a:t>
            </a:r>
            <a:r>
              <a:rPr lang="ja-JP" altLang="en-US" dirty="0" smtClean="0">
                <a:ea typeface="HGｺﾞｼｯｸE" pitchFamily="49" charset="-128"/>
              </a:rPr>
              <a:t>焦点</a:t>
            </a:r>
            <a:r>
              <a:rPr lang="ja-JP" altLang="en-US" dirty="0" smtClean="0">
                <a:ea typeface="HGｺﾞｼｯｸE" pitchFamily="49" charset="-128"/>
              </a:rPr>
              <a:t>距離</a:t>
            </a:r>
            <a:r>
              <a:rPr lang="en-US" altLang="ja-JP" dirty="0" smtClean="0">
                <a:ea typeface="HGｺﾞｼｯｸE" pitchFamily="49" charset="-128"/>
              </a:rPr>
              <a:t>/</a:t>
            </a:r>
            <a:r>
              <a:rPr lang="ja-JP" altLang="en-US" dirty="0" smtClean="0">
                <a:ea typeface="HGｺﾞｼｯｸE" pitchFamily="49" charset="-128"/>
              </a:rPr>
              <a:t>口径</a:t>
            </a:r>
            <a:r>
              <a:rPr lang="en-US" altLang="ja-JP" dirty="0" smtClean="0">
                <a:ea typeface="HGｺﾞｼｯｸE" pitchFamily="49" charset="-128"/>
              </a:rPr>
              <a:t>)</a:t>
            </a:r>
            <a:r>
              <a:rPr lang="ja-JP" altLang="en-US" dirty="0" smtClean="0">
                <a:ea typeface="HGｺﾞｼｯｸE" pitchFamily="49" charset="-128"/>
              </a:rPr>
              <a:t>：</a:t>
            </a:r>
            <a:r>
              <a:rPr lang="en-US" altLang="ja-JP" dirty="0" smtClean="0">
                <a:solidFill>
                  <a:srgbClr val="FF0000"/>
                </a:solidFill>
                <a:ea typeface="HGｺﾞｼｯｸE" pitchFamily="49" charset="-128"/>
              </a:rPr>
              <a:t>1.2</a:t>
            </a:r>
            <a:endParaRPr lang="en-US" altLang="ja-JP" baseline="-25000" dirty="0" smtClean="0">
              <a:solidFill>
                <a:srgbClr val="FF0000"/>
              </a:solidFill>
              <a:ea typeface="HGｺﾞｼｯｸE" pitchFamily="49" charset="-128"/>
            </a:endParaRPr>
          </a:p>
          <a:p>
            <a:r>
              <a:rPr lang="ja-JP" altLang="en-US" dirty="0" smtClean="0">
                <a:ea typeface="HGｺﾞｼｯｸE" pitchFamily="49" charset="-128"/>
              </a:rPr>
              <a:t>焦点距離</a:t>
            </a:r>
            <a:r>
              <a:rPr lang="en-US" altLang="ja-JP" dirty="0" smtClean="0">
                <a:ea typeface="HGｺﾞｼｯｸE" pitchFamily="49" charset="-128"/>
              </a:rPr>
              <a:t>(f)</a:t>
            </a:r>
            <a:r>
              <a:rPr lang="ja-JP" altLang="en-US" dirty="0" smtClean="0">
                <a:ea typeface="HGｺﾞｼｯｸE" pitchFamily="49" charset="-128"/>
              </a:rPr>
              <a:t>　  　  </a:t>
            </a:r>
            <a:r>
              <a:rPr lang="ja-JP" altLang="en-US" dirty="0" smtClean="0">
                <a:ea typeface="HGｺﾞｼｯｸE" pitchFamily="49" charset="-128"/>
              </a:rPr>
              <a:t>    ：</a:t>
            </a:r>
            <a:r>
              <a:rPr lang="en-US" altLang="ja-JP" dirty="0" smtClean="0">
                <a:ea typeface="HGｺﾞｼｯｸE" pitchFamily="49" charset="-128"/>
              </a:rPr>
              <a:t>28m</a:t>
            </a:r>
          </a:p>
          <a:p>
            <a:r>
              <a:rPr lang="ja-JP" altLang="en-US" dirty="0" smtClean="0">
                <a:ea typeface="HGｺﾞｼｯｸE" pitchFamily="49" charset="-128"/>
              </a:rPr>
              <a:t>反射鏡面　　  　 </a:t>
            </a:r>
            <a:r>
              <a:rPr lang="ja-JP" altLang="en-US" dirty="0" smtClean="0">
                <a:ea typeface="HGｺﾞｼｯｸE" pitchFamily="49" charset="-128"/>
              </a:rPr>
              <a:t>     </a:t>
            </a:r>
            <a:r>
              <a:rPr lang="ja-JP" altLang="en-US" dirty="0" smtClean="0">
                <a:ea typeface="HGｺﾞｼｯｸE" pitchFamily="49" charset="-128"/>
              </a:rPr>
              <a:t>：回転放物面型複合鏡</a:t>
            </a:r>
            <a:endParaRPr lang="en-US" altLang="ja-JP" dirty="0" smtClean="0">
              <a:ea typeface="HGｺﾞｼｯｸE" pitchFamily="49" charset="-128"/>
            </a:endParaRPr>
          </a:p>
          <a:p>
            <a:r>
              <a:rPr lang="ja-JP" altLang="en-US" dirty="0" smtClean="0">
                <a:ea typeface="HGｺﾞｼｯｸE" pitchFamily="49" charset="-128"/>
              </a:rPr>
              <a:t>カメラ</a:t>
            </a:r>
            <a:r>
              <a:rPr lang="en-US" altLang="ja-JP" dirty="0" smtClean="0">
                <a:ea typeface="HGｺﾞｼｯｸE" pitchFamily="49" charset="-128"/>
              </a:rPr>
              <a:t>Pixel</a:t>
            </a:r>
            <a:r>
              <a:rPr lang="ja-JP" altLang="en-US" dirty="0" smtClean="0">
                <a:ea typeface="HGｺﾞｼｯｸE" pitchFamily="49" charset="-128"/>
              </a:rPr>
              <a:t>サイズ    ：</a:t>
            </a:r>
            <a:r>
              <a:rPr lang="en-US" altLang="ja-JP" dirty="0" smtClean="0">
                <a:ea typeface="HGｺﾞｼｯｸE" pitchFamily="49" charset="-128"/>
              </a:rPr>
              <a:t>0.1</a:t>
            </a:r>
            <a:r>
              <a:rPr lang="ja-JP" altLang="en-US" dirty="0" smtClean="0">
                <a:ea typeface="HGｺﾞｼｯｸE" pitchFamily="49" charset="-128"/>
              </a:rPr>
              <a:t>度</a:t>
            </a:r>
            <a:endParaRPr lang="en-US" altLang="ja-JP" dirty="0" smtClean="0">
              <a:ea typeface="HGｺﾞｼｯｸE" pitchFamily="49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39552" y="5229200"/>
            <a:ext cx="828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dirty="0" smtClean="0">
                <a:ea typeface="HGｺﾞｼｯｸE" pitchFamily="49" charset="-128"/>
              </a:rPr>
              <a:t>対辺間</a:t>
            </a:r>
            <a:r>
              <a:rPr lang="en-US" altLang="ja-JP" u="sng" dirty="0" smtClean="0">
                <a:ea typeface="HGｺﾞｼｯｸE" pitchFamily="49" charset="-128"/>
              </a:rPr>
              <a:t>1510mm</a:t>
            </a:r>
            <a:r>
              <a:rPr lang="ja-JP" altLang="en-US" dirty="0" err="1" smtClean="0">
                <a:ea typeface="HGｺﾞｼｯｸE" pitchFamily="49" charset="-128"/>
              </a:rPr>
              <a:t>、</a:t>
            </a:r>
            <a:r>
              <a:rPr lang="ja-JP" altLang="en-US" u="sng" dirty="0" smtClean="0">
                <a:solidFill>
                  <a:srgbClr val="FF0000"/>
                </a:solidFill>
                <a:ea typeface="HGｺﾞｼｯｸE" pitchFamily="49" charset="-128"/>
              </a:rPr>
              <a:t>焦点距離</a:t>
            </a:r>
            <a:r>
              <a:rPr lang="en-US" altLang="ja-JP" u="sng" dirty="0" smtClean="0">
                <a:solidFill>
                  <a:srgbClr val="FF0000"/>
                </a:solidFill>
                <a:ea typeface="HGｺﾞｼｯｸE" pitchFamily="49" charset="-128"/>
              </a:rPr>
              <a:t>28</a:t>
            </a:r>
            <a:r>
              <a:rPr lang="ja-JP" altLang="en-US" u="sng" dirty="0" smtClean="0">
                <a:solidFill>
                  <a:srgbClr val="FF0000"/>
                </a:solidFill>
                <a:ea typeface="HGｺﾞｼｯｸE" pitchFamily="49" charset="-128"/>
              </a:rPr>
              <a:t>～</a:t>
            </a:r>
            <a:r>
              <a:rPr lang="en-US" altLang="ja-JP" u="sng" dirty="0" smtClean="0">
                <a:solidFill>
                  <a:srgbClr val="FF0000"/>
                </a:solidFill>
                <a:ea typeface="HGｺﾞｼｯｸE" pitchFamily="49" charset="-128"/>
              </a:rPr>
              <a:t>28.4m</a:t>
            </a:r>
            <a:r>
              <a:rPr lang="ja-JP" altLang="en-US" dirty="0" err="1" smtClean="0">
                <a:ea typeface="HGｺﾞｼｯｸE" pitchFamily="49" charset="-128"/>
              </a:rPr>
              <a:t>、</a:t>
            </a:r>
            <a:r>
              <a:rPr lang="en-US" altLang="ja-JP" u="sng" dirty="0" smtClean="0">
                <a:ea typeface="HGｺﾞｼｯｸE" pitchFamily="49" charset="-128"/>
              </a:rPr>
              <a:t>80 %</a:t>
            </a:r>
            <a:r>
              <a:rPr lang="ja-JP" altLang="en-US" u="sng" dirty="0" smtClean="0">
                <a:ea typeface="HGｺﾞｼｯｸE" pitchFamily="49" charset="-128"/>
              </a:rPr>
              <a:t>の光がカメラ</a:t>
            </a:r>
            <a:r>
              <a:rPr lang="en-US" altLang="ja-JP" u="sng" dirty="0" smtClean="0">
                <a:ea typeface="HGｺﾞｼｯｸE" pitchFamily="49" charset="-128"/>
              </a:rPr>
              <a:t>Pixel</a:t>
            </a:r>
            <a:r>
              <a:rPr lang="ja-JP" altLang="en-US" u="sng" dirty="0" smtClean="0">
                <a:ea typeface="HGｺﾞｼｯｸE" pitchFamily="49" charset="-128"/>
              </a:rPr>
              <a:t>の</a:t>
            </a:r>
            <a:r>
              <a:rPr lang="en-US" altLang="ja-JP" u="sng" dirty="0" smtClean="0">
                <a:ea typeface="HGｺﾞｼｯｸE" pitchFamily="49" charset="-128"/>
              </a:rPr>
              <a:t>1/5</a:t>
            </a:r>
            <a:r>
              <a:rPr lang="ja-JP" altLang="en-US" u="sng" dirty="0" smtClean="0">
                <a:ea typeface="HGｺﾞｼｯｸE" pitchFamily="49" charset="-128"/>
              </a:rPr>
              <a:t>の大きさに入るスポットサイズ（直径</a:t>
            </a:r>
            <a:r>
              <a:rPr lang="en-US" altLang="ja-JP" u="sng" dirty="0" smtClean="0">
                <a:ea typeface="HGｺﾞｼｯｸE" pitchFamily="49" charset="-128"/>
              </a:rPr>
              <a:t>10mm</a:t>
            </a:r>
            <a:r>
              <a:rPr lang="ja-JP" altLang="en-US" u="sng" dirty="0" smtClean="0">
                <a:ea typeface="HGｺﾞｼｯｸE" pitchFamily="49" charset="-128"/>
              </a:rPr>
              <a:t>）</a:t>
            </a:r>
            <a:r>
              <a:rPr lang="ja-JP" altLang="en-US" dirty="0" smtClean="0">
                <a:ea typeface="HGｺﾞｼｯｸE" pitchFamily="49" charset="-128"/>
              </a:rPr>
              <a:t>の分割球面鏡が</a:t>
            </a:r>
            <a:r>
              <a:rPr lang="en-US" altLang="ja-JP" dirty="0" smtClean="0">
                <a:solidFill>
                  <a:srgbClr val="FF0000"/>
                </a:solidFill>
                <a:ea typeface="HGｺﾞｼｯｸE" pitchFamily="49" charset="-128"/>
              </a:rPr>
              <a:t>LST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一台あたり</a:t>
            </a:r>
            <a:r>
              <a:rPr lang="en-US" altLang="ja-JP" dirty="0" smtClean="0">
                <a:solidFill>
                  <a:srgbClr val="FF0000"/>
                </a:solidFill>
                <a:ea typeface="HGｺﾞｼｯｸE" pitchFamily="49" charset="-128"/>
              </a:rPr>
              <a:t>206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枚</a:t>
            </a:r>
            <a:r>
              <a:rPr lang="ja-JP" altLang="en-US" dirty="0" smtClean="0">
                <a:ea typeface="HGｺﾞｼｯｸE" pitchFamily="49" charset="-128"/>
              </a:rPr>
              <a:t>必要となる。</a:t>
            </a:r>
            <a:endParaRPr lang="en-US" altLang="ja-JP" dirty="0" smtClean="0">
              <a:ea typeface="HGｺﾞｼｯｸE" pitchFamily="49" charset="-128"/>
            </a:endParaRPr>
          </a:p>
          <a:p>
            <a:pPr algn="ctr"/>
            <a:endParaRPr lang="en-US" altLang="ja-JP" sz="800" dirty="0" smtClean="0">
              <a:ea typeface="HGｺﾞｼｯｸE" pitchFamily="49" charset="-128"/>
            </a:endParaRPr>
          </a:p>
          <a:p>
            <a:pPr algn="ctr"/>
            <a:r>
              <a:rPr lang="ja-JP" altLang="en-US" dirty="0" smtClean="0">
                <a:ea typeface="HGｺﾞｼｯｸE" pitchFamily="49" charset="-128"/>
              </a:rPr>
              <a:t>→</a:t>
            </a:r>
            <a:r>
              <a:rPr lang="ja-JP" altLang="en-US" sz="2000" dirty="0" smtClean="0">
                <a:ea typeface="HGｺﾞｼｯｸE" pitchFamily="49" charset="-128"/>
              </a:rPr>
              <a:t>高精度かつ効率のよい分割球面鏡の評価方法が必要</a:t>
            </a:r>
            <a:endParaRPr lang="en-US" altLang="ja-JP" dirty="0">
              <a:ea typeface="HGｺﾞｼｯｸE" pitchFamily="49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563888" y="836712"/>
            <a:ext cx="50040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/>
          <p:nvPr/>
        </p:nvCxnSpPr>
        <p:spPr>
          <a:xfrm flipH="1">
            <a:off x="3419872" y="1556792"/>
            <a:ext cx="129614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>
            <a:off x="4716016" y="1484784"/>
            <a:ext cx="72008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563888" y="83671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a typeface="HGｺﾞｼｯｸE" pitchFamily="49" charset="-128"/>
              </a:rPr>
              <a:t>入射光が</a:t>
            </a:r>
            <a:r>
              <a:rPr lang="en-US" altLang="ja-JP" dirty="0" smtClean="0">
                <a:ea typeface="HGｺﾞｼｯｸE" pitchFamily="49" charset="-128"/>
              </a:rPr>
              <a:t>off-axis</a:t>
            </a:r>
            <a:r>
              <a:rPr lang="ja-JP" altLang="en-US" dirty="0" smtClean="0">
                <a:ea typeface="HGｺﾞｼｯｸE" pitchFamily="49" charset="-128"/>
              </a:rPr>
              <a:t>の時に生じる収差をできるだけ小さくするため、このような値となっている</a:t>
            </a:r>
            <a:endParaRPr kumimoji="1" lang="ja-JP" altLang="en-US" dirty="0">
              <a:ea typeface="HGｺﾞｼｯｸE" pitchFamily="49" charset="-128"/>
            </a:endParaRPr>
          </a:p>
        </p:txBody>
      </p:sp>
    </p:spTree>
  </p:cSld>
  <p:clrMapOvr>
    <a:masterClrMapping/>
  </p:clrMapOvr>
  <p:transition advTm="4407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9050"/>
            <a:ext cx="4355976" cy="280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78569" cy="407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582264" cy="868958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latin typeface="+mn-lt"/>
                <a:ea typeface="HGPｺﾞｼｯｸE" pitchFamily="50" charset="-128"/>
              </a:rPr>
              <a:t>補足：位相シフト法</a:t>
            </a:r>
            <a:endParaRPr kumimoji="1" lang="ja-JP" altLang="en-US" sz="3600" dirty="0">
              <a:latin typeface="+mn-lt"/>
              <a:ea typeface="HGPｺﾞｼｯｸE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9807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a typeface="HGPｺﾞｼｯｸE" pitchFamily="50" charset="-128"/>
              </a:rPr>
              <a:t>正弦波縞パターンの位相をずらして撮像し、スクリーン上の</a:t>
            </a:r>
            <a:r>
              <a:rPr lang="en-US" altLang="ja-JP" dirty="0" smtClean="0">
                <a:ea typeface="HGPｺﾞｼｯｸE" pitchFamily="50" charset="-128"/>
              </a:rPr>
              <a:t>ψ</a:t>
            </a:r>
            <a:r>
              <a:rPr lang="ja-JP" altLang="en-US" dirty="0" smtClean="0">
                <a:ea typeface="HGPｺﾞｼｯｸE" pitchFamily="50" charset="-128"/>
              </a:rPr>
              <a:t>を求める。</a:t>
            </a:r>
            <a:endParaRPr lang="en-US" altLang="ja-JP" dirty="0" smtClean="0">
              <a:ea typeface="HGPｺﾞｼｯｸE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484784"/>
            <a:ext cx="41044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a typeface="HGPｺﾞｼｯｸE" pitchFamily="50" charset="-128"/>
              </a:rPr>
              <a:t>I(</a:t>
            </a:r>
            <a:r>
              <a:rPr lang="en-US" altLang="ja-JP" dirty="0" err="1" smtClean="0">
                <a:ea typeface="HGPｺﾞｼｯｸE" pitchFamily="50" charset="-128"/>
              </a:rPr>
              <a:t>x,y</a:t>
            </a:r>
            <a:r>
              <a:rPr lang="en-US" altLang="ja-JP" dirty="0" smtClean="0">
                <a:ea typeface="HGPｺﾞｼｯｸE" pitchFamily="50" charset="-128"/>
              </a:rPr>
              <a:t>)=a(</a:t>
            </a:r>
            <a:r>
              <a:rPr lang="en-US" altLang="ja-JP" dirty="0" err="1" smtClean="0">
                <a:ea typeface="HGPｺﾞｼｯｸE" pitchFamily="50" charset="-128"/>
              </a:rPr>
              <a:t>x,y</a:t>
            </a:r>
            <a:r>
              <a:rPr lang="en-US" altLang="ja-JP" dirty="0" smtClean="0">
                <a:ea typeface="HGPｺﾞｼｯｸE" pitchFamily="50" charset="-128"/>
              </a:rPr>
              <a:t>)</a:t>
            </a:r>
            <a:r>
              <a:rPr lang="en-US" altLang="ja-JP" dirty="0" err="1" smtClean="0">
                <a:ea typeface="HGPｺﾞｼｯｸE" pitchFamily="50" charset="-128"/>
              </a:rPr>
              <a:t>cos</a:t>
            </a:r>
            <a:r>
              <a:rPr lang="en-US" altLang="ja-JP" dirty="0" smtClean="0">
                <a:ea typeface="HGPｺﾞｼｯｸE" pitchFamily="50" charset="-128"/>
              </a:rPr>
              <a:t>(φ(</a:t>
            </a:r>
            <a:r>
              <a:rPr lang="en-US" altLang="ja-JP" dirty="0" err="1" smtClean="0">
                <a:ea typeface="HGPｺﾞｼｯｸE" pitchFamily="50" charset="-128"/>
              </a:rPr>
              <a:t>x,y</a:t>
            </a:r>
            <a:r>
              <a:rPr lang="en-US" altLang="ja-JP" dirty="0" smtClean="0">
                <a:ea typeface="HGPｺﾞｼｯｸE" pitchFamily="50" charset="-128"/>
              </a:rPr>
              <a:t>)+c)+b(</a:t>
            </a:r>
            <a:r>
              <a:rPr lang="en-US" altLang="ja-JP" dirty="0" err="1" smtClean="0">
                <a:ea typeface="HGPｺﾞｼｯｸE" pitchFamily="50" charset="-128"/>
              </a:rPr>
              <a:t>x,y</a:t>
            </a:r>
            <a:r>
              <a:rPr lang="en-US" altLang="ja-JP" dirty="0" smtClean="0">
                <a:ea typeface="HGPｺﾞｼｯｸE" pitchFamily="50" charset="-128"/>
              </a:rPr>
              <a:t>)</a:t>
            </a:r>
          </a:p>
          <a:p>
            <a:endParaRPr lang="en-US" altLang="ja-JP" baseline="-25000" dirty="0" smtClean="0">
              <a:ea typeface="HGPｺﾞｼｯｸE" pitchFamily="50" charset="-128"/>
            </a:endParaRPr>
          </a:p>
          <a:p>
            <a:r>
              <a:rPr lang="en-US" altLang="ja-JP" dirty="0" smtClean="0">
                <a:ea typeface="HGPｺﾞｼｯｸE" pitchFamily="50" charset="-128"/>
              </a:rPr>
              <a:t>φ(</a:t>
            </a:r>
            <a:r>
              <a:rPr lang="en-US" altLang="ja-JP" dirty="0" err="1" smtClean="0">
                <a:ea typeface="HGPｺﾞｼｯｸE" pitchFamily="50" charset="-128"/>
              </a:rPr>
              <a:t>x,y</a:t>
            </a:r>
            <a:r>
              <a:rPr lang="en-US" altLang="ja-JP" dirty="0" smtClean="0">
                <a:ea typeface="HGPｺﾞｼｯｸE" pitchFamily="50" charset="-128"/>
              </a:rPr>
              <a:t>)=tan</a:t>
            </a:r>
            <a:r>
              <a:rPr lang="en-US" altLang="ja-JP" baseline="30000" dirty="0" smtClean="0">
                <a:ea typeface="HGPｺﾞｼｯｸE" pitchFamily="50" charset="-128"/>
              </a:rPr>
              <a:t>-1</a:t>
            </a:r>
            <a:r>
              <a:rPr lang="en-US" altLang="ja-JP" dirty="0" smtClean="0">
                <a:ea typeface="HGPｺﾞｼｯｸE" pitchFamily="50" charset="-128"/>
              </a:rPr>
              <a:t>{I</a:t>
            </a:r>
            <a:r>
              <a:rPr lang="en-US" altLang="ja-JP" baseline="-25000" dirty="0" smtClean="0">
                <a:ea typeface="HGPｺﾞｼｯｸE" pitchFamily="50" charset="-128"/>
              </a:rPr>
              <a:t>3</a:t>
            </a:r>
            <a:r>
              <a:rPr lang="en-US" altLang="ja-JP" dirty="0" smtClean="0">
                <a:ea typeface="HGPｺﾞｼｯｸE" pitchFamily="50" charset="-128"/>
              </a:rPr>
              <a:t>(</a:t>
            </a:r>
            <a:r>
              <a:rPr lang="en-US" altLang="ja-JP" dirty="0" err="1" smtClean="0">
                <a:ea typeface="HGPｺﾞｼｯｸE" pitchFamily="50" charset="-128"/>
              </a:rPr>
              <a:t>x,y</a:t>
            </a:r>
            <a:r>
              <a:rPr lang="en-US" altLang="ja-JP" dirty="0" smtClean="0">
                <a:ea typeface="HGPｺﾞｼｯｸE" pitchFamily="50" charset="-128"/>
              </a:rPr>
              <a:t>)-I</a:t>
            </a:r>
            <a:r>
              <a:rPr lang="en-US" altLang="ja-JP" baseline="-25000" dirty="0" smtClean="0">
                <a:ea typeface="HGPｺﾞｼｯｸE" pitchFamily="50" charset="-128"/>
              </a:rPr>
              <a:t>1</a:t>
            </a:r>
            <a:r>
              <a:rPr lang="en-US" altLang="ja-JP" dirty="0" smtClean="0">
                <a:ea typeface="HGPｺﾞｼｯｸE" pitchFamily="50" charset="-128"/>
              </a:rPr>
              <a:t>(</a:t>
            </a:r>
            <a:r>
              <a:rPr lang="en-US" altLang="ja-JP" dirty="0" err="1" smtClean="0">
                <a:ea typeface="HGPｺﾞｼｯｸE" pitchFamily="50" charset="-128"/>
              </a:rPr>
              <a:t>x,y</a:t>
            </a:r>
            <a:r>
              <a:rPr lang="en-US" altLang="ja-JP" dirty="0" smtClean="0">
                <a:ea typeface="HGPｺﾞｼｯｸE" pitchFamily="50" charset="-128"/>
              </a:rPr>
              <a:t>))/(I</a:t>
            </a:r>
            <a:r>
              <a:rPr lang="en-US" altLang="ja-JP" baseline="-25000" dirty="0" smtClean="0">
                <a:ea typeface="HGPｺﾞｼｯｸE" pitchFamily="50" charset="-128"/>
              </a:rPr>
              <a:t>0</a:t>
            </a:r>
            <a:r>
              <a:rPr lang="en-US" altLang="ja-JP" dirty="0" smtClean="0">
                <a:ea typeface="HGPｺﾞｼｯｸE" pitchFamily="50" charset="-128"/>
              </a:rPr>
              <a:t>(</a:t>
            </a:r>
            <a:r>
              <a:rPr lang="en-US" altLang="ja-JP" dirty="0" err="1" smtClean="0">
                <a:ea typeface="HGPｺﾞｼｯｸE" pitchFamily="50" charset="-128"/>
              </a:rPr>
              <a:t>x,y</a:t>
            </a:r>
            <a:r>
              <a:rPr lang="en-US" altLang="ja-JP" dirty="0" smtClean="0">
                <a:ea typeface="HGPｺﾞｼｯｸE" pitchFamily="50" charset="-128"/>
              </a:rPr>
              <a:t>)-I</a:t>
            </a:r>
            <a:r>
              <a:rPr lang="en-US" altLang="ja-JP" baseline="-25000" dirty="0" smtClean="0">
                <a:ea typeface="HGPｺﾞｼｯｸE" pitchFamily="50" charset="-128"/>
              </a:rPr>
              <a:t>2</a:t>
            </a:r>
            <a:r>
              <a:rPr lang="en-US" altLang="ja-JP" dirty="0" smtClean="0">
                <a:ea typeface="HGPｺﾞｼｯｸE" pitchFamily="50" charset="-128"/>
              </a:rPr>
              <a:t>(</a:t>
            </a:r>
            <a:r>
              <a:rPr lang="en-US" altLang="ja-JP" dirty="0" err="1" smtClean="0">
                <a:ea typeface="HGPｺﾞｼｯｸE" pitchFamily="50" charset="-128"/>
              </a:rPr>
              <a:t>x,y</a:t>
            </a:r>
            <a:r>
              <a:rPr lang="en-US" altLang="ja-JP" dirty="0" smtClean="0">
                <a:ea typeface="HGPｺﾞｼｯｸE" pitchFamily="50" charset="-128"/>
              </a:rPr>
              <a:t>))</a:t>
            </a:r>
          </a:p>
          <a:p>
            <a:endParaRPr lang="en-US" altLang="ja-JP" dirty="0" smtClean="0">
              <a:ea typeface="HGPｺﾞｼｯｸE" pitchFamily="50" charset="-128"/>
            </a:endParaRPr>
          </a:p>
          <a:p>
            <a:r>
              <a:rPr lang="en-US" altLang="ja-JP" dirty="0" smtClean="0">
                <a:ea typeface="HGPｺﾞｼｯｸE" pitchFamily="50" charset="-128"/>
              </a:rPr>
              <a:t>I</a:t>
            </a:r>
            <a:r>
              <a:rPr lang="en-US" altLang="ja-JP" baseline="-25000" dirty="0" smtClean="0">
                <a:ea typeface="HGPｺﾞｼｯｸE" pitchFamily="50" charset="-128"/>
              </a:rPr>
              <a:t>0</a:t>
            </a:r>
            <a:r>
              <a:rPr lang="en-US" altLang="ja-JP" dirty="0" smtClean="0">
                <a:ea typeface="HGPｺﾞｼｯｸE" pitchFamily="50" charset="-128"/>
              </a:rPr>
              <a:t>(</a:t>
            </a:r>
            <a:r>
              <a:rPr lang="en-US" altLang="ja-JP" dirty="0" err="1" smtClean="0">
                <a:ea typeface="HGPｺﾞｼｯｸE" pitchFamily="50" charset="-128"/>
              </a:rPr>
              <a:t>x,y</a:t>
            </a:r>
            <a:r>
              <a:rPr lang="en-US" altLang="ja-JP" dirty="0" smtClean="0">
                <a:ea typeface="HGPｺﾞｼｯｸE" pitchFamily="50" charset="-128"/>
              </a:rPr>
              <a:t>)</a:t>
            </a:r>
            <a:r>
              <a:rPr lang="ja-JP" altLang="en-US" dirty="0" smtClean="0">
                <a:ea typeface="HGPｺﾞｼｯｸE" pitchFamily="50" charset="-128"/>
              </a:rPr>
              <a:t>→</a:t>
            </a:r>
            <a:r>
              <a:rPr lang="en-US" altLang="ja-JP" dirty="0" smtClean="0">
                <a:ea typeface="HGPｺﾞｼｯｸE" pitchFamily="50" charset="-128"/>
              </a:rPr>
              <a:t>c=0</a:t>
            </a:r>
          </a:p>
          <a:p>
            <a:r>
              <a:rPr lang="en-US" altLang="ja-JP" dirty="0" smtClean="0">
                <a:ea typeface="HGPｺﾞｼｯｸE" pitchFamily="50" charset="-128"/>
              </a:rPr>
              <a:t>I</a:t>
            </a:r>
            <a:r>
              <a:rPr lang="en-US" altLang="ja-JP" baseline="-25000" dirty="0" smtClean="0">
                <a:ea typeface="HGPｺﾞｼｯｸE" pitchFamily="50" charset="-128"/>
              </a:rPr>
              <a:t>1</a:t>
            </a:r>
            <a:r>
              <a:rPr lang="en-US" altLang="ja-JP" dirty="0" smtClean="0">
                <a:ea typeface="HGPｺﾞｼｯｸE" pitchFamily="50" charset="-128"/>
              </a:rPr>
              <a:t>(</a:t>
            </a:r>
            <a:r>
              <a:rPr lang="en-US" altLang="ja-JP" dirty="0" err="1" smtClean="0">
                <a:ea typeface="HGPｺﾞｼｯｸE" pitchFamily="50" charset="-128"/>
              </a:rPr>
              <a:t>x,y</a:t>
            </a:r>
            <a:r>
              <a:rPr lang="en-US" altLang="ja-JP" dirty="0" smtClean="0">
                <a:ea typeface="HGPｺﾞｼｯｸE" pitchFamily="50" charset="-128"/>
              </a:rPr>
              <a:t>)</a:t>
            </a:r>
            <a:r>
              <a:rPr lang="ja-JP" altLang="en-US" dirty="0" smtClean="0">
                <a:ea typeface="HGPｺﾞｼｯｸE" pitchFamily="50" charset="-128"/>
              </a:rPr>
              <a:t>→</a:t>
            </a:r>
            <a:r>
              <a:rPr lang="en-US" altLang="ja-JP" dirty="0" smtClean="0">
                <a:ea typeface="HGPｺﾞｼｯｸE" pitchFamily="50" charset="-128"/>
              </a:rPr>
              <a:t>c=π/2</a:t>
            </a:r>
          </a:p>
          <a:p>
            <a:r>
              <a:rPr lang="en-US" altLang="ja-JP" dirty="0" smtClean="0">
                <a:ea typeface="HGPｺﾞｼｯｸE" pitchFamily="50" charset="-128"/>
              </a:rPr>
              <a:t>I</a:t>
            </a:r>
            <a:r>
              <a:rPr lang="en-US" altLang="ja-JP" baseline="-25000" dirty="0" smtClean="0">
                <a:ea typeface="HGPｺﾞｼｯｸE" pitchFamily="50" charset="-128"/>
              </a:rPr>
              <a:t>2</a:t>
            </a:r>
            <a:r>
              <a:rPr lang="en-US" altLang="ja-JP" dirty="0" smtClean="0">
                <a:ea typeface="HGPｺﾞｼｯｸE" pitchFamily="50" charset="-128"/>
              </a:rPr>
              <a:t>(</a:t>
            </a:r>
            <a:r>
              <a:rPr lang="en-US" altLang="ja-JP" dirty="0" err="1" smtClean="0">
                <a:ea typeface="HGPｺﾞｼｯｸE" pitchFamily="50" charset="-128"/>
              </a:rPr>
              <a:t>x,y</a:t>
            </a:r>
            <a:r>
              <a:rPr lang="en-US" altLang="ja-JP" dirty="0" smtClean="0">
                <a:ea typeface="HGPｺﾞｼｯｸE" pitchFamily="50" charset="-128"/>
              </a:rPr>
              <a:t>)</a:t>
            </a:r>
            <a:r>
              <a:rPr lang="ja-JP" altLang="en-US" dirty="0" smtClean="0">
                <a:ea typeface="HGPｺﾞｼｯｸE" pitchFamily="50" charset="-128"/>
              </a:rPr>
              <a:t>→</a:t>
            </a:r>
            <a:r>
              <a:rPr lang="en-US" altLang="ja-JP" dirty="0" smtClean="0">
                <a:ea typeface="HGPｺﾞｼｯｸE" pitchFamily="50" charset="-128"/>
              </a:rPr>
              <a:t>c=π</a:t>
            </a:r>
          </a:p>
          <a:p>
            <a:r>
              <a:rPr lang="en-US" altLang="ja-JP" dirty="0" smtClean="0">
                <a:ea typeface="HGPｺﾞｼｯｸE" pitchFamily="50" charset="-128"/>
              </a:rPr>
              <a:t>I</a:t>
            </a:r>
            <a:r>
              <a:rPr lang="en-US" altLang="ja-JP" baseline="-25000" dirty="0" smtClean="0">
                <a:ea typeface="HGPｺﾞｼｯｸE" pitchFamily="50" charset="-128"/>
              </a:rPr>
              <a:t>3</a:t>
            </a:r>
            <a:r>
              <a:rPr lang="en-US" altLang="ja-JP" dirty="0" smtClean="0">
                <a:ea typeface="HGPｺﾞｼｯｸE" pitchFamily="50" charset="-128"/>
              </a:rPr>
              <a:t>(</a:t>
            </a:r>
            <a:r>
              <a:rPr lang="en-US" altLang="ja-JP" dirty="0" err="1" smtClean="0">
                <a:ea typeface="HGPｺﾞｼｯｸE" pitchFamily="50" charset="-128"/>
              </a:rPr>
              <a:t>x,y</a:t>
            </a:r>
            <a:r>
              <a:rPr lang="en-US" altLang="ja-JP" dirty="0" smtClean="0">
                <a:ea typeface="HGPｺﾞｼｯｸE" pitchFamily="50" charset="-128"/>
              </a:rPr>
              <a:t>)</a:t>
            </a:r>
            <a:r>
              <a:rPr lang="ja-JP" altLang="en-US" dirty="0" smtClean="0">
                <a:ea typeface="HGPｺﾞｼｯｸE" pitchFamily="50" charset="-128"/>
              </a:rPr>
              <a:t>→</a:t>
            </a:r>
            <a:r>
              <a:rPr lang="en-US" altLang="ja-JP" dirty="0" smtClean="0">
                <a:ea typeface="HGPｺﾞｼｯｸE" pitchFamily="50" charset="-128"/>
              </a:rPr>
              <a:t>c=3π/2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79748"/>
            <a:ext cx="1567558" cy="108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378" y="3773027"/>
            <a:ext cx="1567558" cy="108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291916"/>
            <a:ext cx="1567307" cy="108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5291916"/>
            <a:ext cx="1580098" cy="109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403648" y="485986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a typeface="HGPｺﾞｼｯｸE" pitchFamily="50" charset="-128"/>
              </a:rPr>
              <a:t>０</a:t>
            </a:r>
            <a:endParaRPr kumimoji="1" lang="ja-JP" altLang="en-US" dirty="0">
              <a:ea typeface="HGPｺﾞｼｯｸE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43808" y="4859868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a typeface="HGPｺﾞｼｯｸE" pitchFamily="50" charset="-128"/>
              </a:rPr>
              <a:t>π/2</a:t>
            </a:r>
            <a:endParaRPr kumimoji="1" lang="ja-JP" altLang="en-US" dirty="0">
              <a:ea typeface="HGPｺﾞｼｯｸE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03648" y="6372036"/>
            <a:ext cx="27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a typeface="HGPｺﾞｼｯｸE" pitchFamily="50" charset="-128"/>
              </a:rPr>
              <a:t>π</a:t>
            </a:r>
            <a:endParaRPr kumimoji="1" lang="ja-JP" altLang="en-US" dirty="0">
              <a:ea typeface="HGPｺﾞｼｯｸE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9792" y="63720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a typeface="HGPｺﾞｼｯｸE" pitchFamily="50" charset="-128"/>
              </a:rPr>
              <a:t>3</a:t>
            </a:r>
            <a:r>
              <a:rPr kumimoji="1" lang="en-US" altLang="ja-JP" dirty="0" smtClean="0">
                <a:ea typeface="HGPｺﾞｼｯｸE" pitchFamily="50" charset="-128"/>
              </a:rPr>
              <a:t>π/2</a:t>
            </a:r>
            <a:endParaRPr kumimoji="1" lang="ja-JP" altLang="en-US" dirty="0">
              <a:ea typeface="HGPｺﾞｼｯｸE" pitchFamily="50" charset="-128"/>
            </a:endParaRPr>
          </a:p>
        </p:txBody>
      </p:sp>
      <p:sp>
        <p:nvSpPr>
          <p:cNvPr id="15" name="左中かっこ 14"/>
          <p:cNvSpPr/>
          <p:nvPr/>
        </p:nvSpPr>
        <p:spPr>
          <a:xfrm>
            <a:off x="196130" y="2492896"/>
            <a:ext cx="288032" cy="1152128"/>
          </a:xfrm>
          <a:prstGeom prst="leftBrace">
            <a:avLst>
              <a:gd name="adj1" fmla="val 30222"/>
              <a:gd name="adj2" fmla="val 4791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HGPｺﾞｼｯｸE" pitchFamily="50" charset="-128"/>
            </a:endParaRPr>
          </a:p>
        </p:txBody>
      </p:sp>
      <p:pic>
        <p:nvPicPr>
          <p:cNvPr id="5121" name="Picture 1" descr="C:\Users\hironori\Desktop\hds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700808"/>
            <a:ext cx="4657725" cy="4772025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5148064" y="6093296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ransition advTm="92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ironori\Desktop\pmd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4248472" cy="2647953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1187624" y="4005064"/>
            <a:ext cx="77048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a typeface="HGPｺﾞｼｯｸE" pitchFamily="50" charset="-128"/>
              </a:rPr>
              <a:t>平面鏡を使い、点</a:t>
            </a:r>
            <a:r>
              <a:rPr kumimoji="1" lang="en-US" altLang="ja-JP" dirty="0" smtClean="0">
                <a:ea typeface="HGPｺﾞｼｯｸE" pitchFamily="50" charset="-128"/>
              </a:rPr>
              <a:t>s</a:t>
            </a:r>
            <a:r>
              <a:rPr kumimoji="1" lang="ja-JP" altLang="en-US" dirty="0" smtClean="0">
                <a:ea typeface="HGPｺﾞｼｯｸE" pitchFamily="50" charset="-128"/>
              </a:rPr>
              <a:t>に対して以下を定義する。</a:t>
            </a:r>
            <a:endParaRPr kumimoji="1" lang="en-US" altLang="ja-JP" dirty="0" smtClean="0">
              <a:ea typeface="HGPｺﾞｼｯｸE" pitchFamily="50" charset="-128"/>
            </a:endParaRPr>
          </a:p>
          <a:p>
            <a:r>
              <a:rPr kumimoji="1" lang="ja-JP" altLang="en-US" dirty="0" smtClean="0">
                <a:ea typeface="HGPｺﾞｼｯｸE" pitchFamily="50" charset="-128"/>
              </a:rPr>
              <a:t>①ステレオに設置したカメラレン</a:t>
            </a:r>
            <a:r>
              <a:rPr lang="ja-JP" altLang="en-US" dirty="0" smtClean="0">
                <a:ea typeface="HGPｺﾞｼｯｸE" pitchFamily="50" charset="-128"/>
              </a:rPr>
              <a:t>ズ</a:t>
            </a:r>
            <a:r>
              <a:rPr kumimoji="1" lang="ja-JP" altLang="en-US" dirty="0" smtClean="0">
                <a:ea typeface="HGPｺﾞｼｯｸE" pitchFamily="50" charset="-128"/>
              </a:rPr>
              <a:t>の座標点</a:t>
            </a:r>
            <a:r>
              <a:rPr lang="en-US" altLang="ja-JP" dirty="0" smtClean="0">
                <a:ea typeface="HGPｺﾞｼｯｸE" pitchFamily="50" charset="-128"/>
              </a:rPr>
              <a:t>[c1,c2]</a:t>
            </a:r>
            <a:r>
              <a:rPr lang="ja-JP" altLang="en-US" dirty="0" smtClean="0">
                <a:ea typeface="HGPｺﾞｼｯｸE" pitchFamily="50" charset="-128"/>
              </a:rPr>
              <a:t>とカメラ焦点面上の点</a:t>
            </a:r>
            <a:r>
              <a:rPr lang="en-US" altLang="ja-JP" dirty="0" smtClean="0">
                <a:ea typeface="HGPｺﾞｼｯｸE" pitchFamily="50" charset="-128"/>
              </a:rPr>
              <a:t>s</a:t>
            </a:r>
            <a:r>
              <a:rPr lang="ja-JP" altLang="en-US" dirty="0" smtClean="0">
                <a:ea typeface="HGPｺﾞｼｯｸE" pitchFamily="50" charset="-128"/>
              </a:rPr>
              <a:t>に対応した座標点</a:t>
            </a:r>
            <a:r>
              <a:rPr lang="en-US" altLang="ja-JP" dirty="0" smtClean="0">
                <a:ea typeface="HGPｺﾞｼｯｸE" pitchFamily="50" charset="-128"/>
              </a:rPr>
              <a:t>[p1,p2]</a:t>
            </a:r>
            <a:r>
              <a:rPr lang="ja-JP" altLang="en-US" dirty="0" smtClean="0">
                <a:ea typeface="HGPｺﾞｼｯｸE" pitchFamily="50" charset="-128"/>
              </a:rPr>
              <a:t>を結んだ視線ベクトル</a:t>
            </a:r>
            <a:r>
              <a:rPr lang="en-US" altLang="ja-JP" dirty="0" smtClean="0">
                <a:ea typeface="HGPｺﾞｼｯｸE" pitchFamily="50" charset="-128"/>
              </a:rPr>
              <a:t>[</a:t>
            </a:r>
            <a:r>
              <a:rPr lang="en-US" altLang="ja-JP" b="1" dirty="0" smtClean="0">
                <a:ea typeface="HGPｺﾞｼｯｸE" pitchFamily="50" charset="-128"/>
              </a:rPr>
              <a:t>v</a:t>
            </a:r>
            <a:r>
              <a:rPr lang="en-US" altLang="ja-JP" dirty="0" smtClean="0">
                <a:ea typeface="HGPｺﾞｼｯｸE" pitchFamily="50" charset="-128"/>
              </a:rPr>
              <a:t>1,</a:t>
            </a:r>
            <a:r>
              <a:rPr lang="en-US" altLang="ja-JP" b="1" dirty="0" smtClean="0">
                <a:ea typeface="HGPｺﾞｼｯｸE" pitchFamily="50" charset="-128"/>
              </a:rPr>
              <a:t>v</a:t>
            </a:r>
            <a:r>
              <a:rPr lang="en-US" altLang="ja-JP" dirty="0" smtClean="0">
                <a:ea typeface="HGPｺﾞｼｯｸE" pitchFamily="50" charset="-128"/>
              </a:rPr>
              <a:t>2]</a:t>
            </a:r>
          </a:p>
          <a:p>
            <a:pPr>
              <a:buFont typeface="Arial" pitchFamily="34" charset="0"/>
              <a:buChar char="•"/>
            </a:pPr>
            <a:endParaRPr lang="en-US" altLang="ja-JP" sz="700" dirty="0" smtClean="0">
              <a:ea typeface="HGPｺﾞｼｯｸE" pitchFamily="50" charset="-128"/>
            </a:endParaRPr>
          </a:p>
          <a:p>
            <a:r>
              <a:rPr lang="ja-JP" altLang="en-US" dirty="0" smtClean="0">
                <a:ea typeface="HGPｺﾞｼｯｸE" pitchFamily="50" charset="-128"/>
              </a:rPr>
              <a:t>②それぞれのカメラが捕える、点</a:t>
            </a:r>
            <a:r>
              <a:rPr lang="ja-JP" altLang="en-US" dirty="0" err="1" smtClean="0">
                <a:ea typeface="HGPｺﾞｼｯｸE" pitchFamily="50" charset="-128"/>
              </a:rPr>
              <a:t>ｓ</a:t>
            </a:r>
            <a:r>
              <a:rPr lang="ja-JP" altLang="en-US" dirty="0" smtClean="0">
                <a:ea typeface="HGPｺﾞｼｯｸE" pitchFamily="50" charset="-128"/>
              </a:rPr>
              <a:t>に対応した位相の座標点</a:t>
            </a:r>
            <a:r>
              <a:rPr lang="en-US" altLang="ja-JP" dirty="0" smtClean="0">
                <a:ea typeface="HGPｺﾞｼｯｸE" pitchFamily="50" charset="-128"/>
              </a:rPr>
              <a:t>[q1,q2]</a:t>
            </a:r>
          </a:p>
          <a:p>
            <a:endParaRPr kumimoji="1" lang="en-US" altLang="ja-JP" sz="700" dirty="0" smtClean="0">
              <a:ea typeface="HGPｺﾞｼｯｸE" pitchFamily="50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ea typeface="HGPｺﾞｼｯｸE" pitchFamily="50" charset="-128"/>
              </a:rPr>
              <a:t>①</a:t>
            </a:r>
            <a:r>
              <a:rPr lang="en-US" altLang="ja-JP" dirty="0" smtClean="0">
                <a:solidFill>
                  <a:srgbClr val="FF0000"/>
                </a:solidFill>
                <a:ea typeface="HGPｺﾞｼｯｸE" pitchFamily="50" charset="-128"/>
              </a:rPr>
              <a:t>,</a:t>
            </a:r>
            <a:r>
              <a:rPr lang="ja-JP" altLang="en-US" dirty="0" smtClean="0">
                <a:solidFill>
                  <a:srgbClr val="FF0000"/>
                </a:solidFill>
                <a:ea typeface="HGPｺﾞｼｯｸE" pitchFamily="50" charset="-128"/>
              </a:rPr>
              <a:t>②</a:t>
            </a:r>
            <a:r>
              <a:rPr lang="en-US" altLang="ja-JP" dirty="0" smtClean="0">
                <a:solidFill>
                  <a:srgbClr val="FF0000"/>
                </a:solidFill>
                <a:ea typeface="HGPｺﾞｼｯｸE" pitchFamily="50" charset="-128"/>
              </a:rPr>
              <a:t>(</a:t>
            </a:r>
            <a:r>
              <a:rPr lang="ja-JP" altLang="en-US" dirty="0" smtClean="0">
                <a:solidFill>
                  <a:srgbClr val="FF0000"/>
                </a:solidFill>
                <a:ea typeface="HGPｺﾞｼｯｸE" pitchFamily="50" charset="-128"/>
              </a:rPr>
              <a:t>添え字</a:t>
            </a:r>
            <a:r>
              <a:rPr lang="en-US" altLang="ja-JP" dirty="0" smtClean="0">
                <a:solidFill>
                  <a:srgbClr val="FF0000"/>
                </a:solidFill>
                <a:ea typeface="HGPｺﾞｼｯｸE" pitchFamily="50" charset="-128"/>
              </a:rPr>
              <a:t>1,2</a:t>
            </a:r>
            <a:r>
              <a:rPr lang="ja-JP" altLang="en-US" dirty="0" smtClean="0">
                <a:solidFill>
                  <a:srgbClr val="FF0000"/>
                </a:solidFill>
                <a:ea typeface="HGPｺﾞｼｯｸE" pitchFamily="50" charset="-128"/>
              </a:rPr>
              <a:t>をそれぞれ</a:t>
            </a:r>
            <a:r>
              <a:rPr lang="en-US" altLang="ja-JP" dirty="0" smtClean="0">
                <a:solidFill>
                  <a:srgbClr val="FF0000"/>
                </a:solidFill>
                <a:ea typeface="HGPｺﾞｼｯｸE" pitchFamily="50" charset="-128"/>
              </a:rPr>
              <a:t>)</a:t>
            </a:r>
            <a:r>
              <a:rPr lang="ja-JP" altLang="en-US" dirty="0" smtClean="0">
                <a:solidFill>
                  <a:srgbClr val="FF0000"/>
                </a:solidFill>
                <a:ea typeface="HGPｺﾞｼｯｸE" pitchFamily="50" charset="-128"/>
              </a:rPr>
              <a:t>を</a:t>
            </a:r>
            <a:r>
              <a:rPr kumimoji="1" lang="ja-JP" altLang="en-US" dirty="0" smtClean="0">
                <a:solidFill>
                  <a:srgbClr val="FF0000"/>
                </a:solidFill>
                <a:ea typeface="HGPｺﾞｼｯｸE" pitchFamily="50" charset="-128"/>
              </a:rPr>
              <a:t>法線ベクトル</a:t>
            </a:r>
            <a:r>
              <a:rPr lang="en-US" altLang="ja-JP" dirty="0" smtClean="0">
                <a:solidFill>
                  <a:srgbClr val="FF0000"/>
                </a:solidFill>
                <a:ea typeface="HGPｺﾞｼｯｸE" pitchFamily="50" charset="-128"/>
              </a:rPr>
              <a:t>[</a:t>
            </a:r>
            <a:r>
              <a:rPr lang="en-US" altLang="ja-JP" b="1" dirty="0" smtClean="0">
                <a:solidFill>
                  <a:srgbClr val="FF0000"/>
                </a:solidFill>
                <a:ea typeface="HGPｺﾞｼｯｸE" pitchFamily="50" charset="-128"/>
              </a:rPr>
              <a:t>n</a:t>
            </a:r>
            <a:r>
              <a:rPr lang="en-US" altLang="ja-JP" dirty="0" smtClean="0">
                <a:solidFill>
                  <a:srgbClr val="FF0000"/>
                </a:solidFill>
                <a:ea typeface="HGPｺﾞｼｯｸE" pitchFamily="50" charset="-128"/>
              </a:rPr>
              <a:t>]</a:t>
            </a:r>
            <a:r>
              <a:rPr lang="ja-JP" altLang="en-US" dirty="0" smtClean="0">
                <a:solidFill>
                  <a:srgbClr val="FF0000"/>
                </a:solidFill>
                <a:ea typeface="HGPｺﾞｼｯｸE" pitchFamily="50" charset="-128"/>
              </a:rPr>
              <a:t>が唯一に決まるように対応させる</a:t>
            </a:r>
            <a:r>
              <a:rPr kumimoji="1" lang="ja-JP" altLang="en-US" dirty="0" smtClean="0">
                <a:ea typeface="HGPｺﾞｼｯｸE" pitchFamily="50" charset="-128"/>
              </a:rPr>
              <a:t>。</a:t>
            </a:r>
            <a:endParaRPr kumimoji="1" lang="en-US" altLang="ja-JP" dirty="0" smtClean="0">
              <a:ea typeface="HGPｺﾞｼｯｸE" pitchFamily="50" charset="-128"/>
            </a:endParaRPr>
          </a:p>
          <a:p>
            <a:endParaRPr lang="en-US" altLang="ja-JP" sz="800" dirty="0" smtClean="0">
              <a:ea typeface="HGPｺﾞｼｯｸE" pitchFamily="50" charset="-128"/>
            </a:endParaRPr>
          </a:p>
          <a:p>
            <a:r>
              <a:rPr lang="ja-JP" altLang="en-US" dirty="0" smtClean="0">
                <a:ea typeface="HGPｺﾞｼｯｸE" pitchFamily="50" charset="-128"/>
              </a:rPr>
              <a:t>実際に曲率をもった鏡面を測定するとき、この対応を使い、それぞれの点座標とその点における法線ベクトルを求める。</a:t>
            </a:r>
            <a:endParaRPr kumimoji="1" lang="en-US" altLang="ja-JP" dirty="0" smtClean="0">
              <a:ea typeface="HGPｺﾞｼｯｸE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71800" y="2606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ｺﾞｼｯｸE" pitchFamily="50" charset="-128"/>
              </a:rPr>
              <a:t>補足：ステレオ測量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PｺﾞｼｯｸE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9632" y="90872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a typeface="HGPｺﾞｼｯｸE" pitchFamily="50" charset="-128"/>
              </a:rPr>
              <a:t>対象物のすべての場所で勾配または法線ベクトルを求め、１次元</a:t>
            </a:r>
            <a:r>
              <a:rPr lang="en-US" altLang="ja-JP" dirty="0" smtClean="0">
                <a:ea typeface="HGPｺﾞｼｯｸE" pitchFamily="50" charset="-128"/>
              </a:rPr>
              <a:t>×</a:t>
            </a:r>
            <a:r>
              <a:rPr lang="ja-JP" altLang="en-US" dirty="0" smtClean="0">
                <a:ea typeface="HGPｺﾞｼｯｸE" pitchFamily="50" charset="-128"/>
              </a:rPr>
              <a:t>２方向に積分し形状を測定する</a:t>
            </a:r>
            <a:endParaRPr lang="ja-JP" altLang="en-US" dirty="0">
              <a:ea typeface="HGPｺﾞｼｯｸE" pitchFamily="50" charset="-128"/>
            </a:endParaRPr>
          </a:p>
        </p:txBody>
      </p:sp>
      <p:sp>
        <p:nvSpPr>
          <p:cNvPr id="11" name="中かっこ 10"/>
          <p:cNvSpPr/>
          <p:nvPr/>
        </p:nvSpPr>
        <p:spPr>
          <a:xfrm>
            <a:off x="1115616" y="4293096"/>
            <a:ext cx="7848872" cy="936104"/>
          </a:xfrm>
          <a:prstGeom prst="brace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HGPｺﾞｼｯｸE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2160" y="16288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a typeface="HGPｺﾞｼｯｸE" pitchFamily="50" charset="-128"/>
              </a:rPr>
              <a:t>①</a:t>
            </a:r>
            <a:endParaRPr kumimoji="1" lang="ja-JP" altLang="en-US" dirty="0">
              <a:ea typeface="HGPｺﾞｼｯｸE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87824" y="18448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a typeface="HGPｺﾞｼｯｸE" pitchFamily="50" charset="-128"/>
              </a:rPr>
              <a:t>②</a:t>
            </a:r>
            <a:endParaRPr kumimoji="1" lang="ja-JP" altLang="en-US" dirty="0">
              <a:ea typeface="HGPｺﾞｼｯｸE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2267744" y="3645024"/>
            <a:ext cx="5040560" cy="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2771800" y="1628800"/>
            <a:ext cx="0" cy="2232248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2051720" y="32849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  <a:ea typeface="HGPｺﾞｼｯｸE" pitchFamily="50" charset="-128"/>
              </a:rPr>
              <a:t>座標</a:t>
            </a:r>
            <a:endParaRPr kumimoji="1" lang="ja-JP" altLang="en-US" dirty="0">
              <a:solidFill>
                <a:srgbClr val="0070C0"/>
              </a:solidFill>
              <a:ea typeface="HGPｺﾞｼｯｸE" pitchFamily="50" charset="-128"/>
            </a:endParaRPr>
          </a:p>
        </p:txBody>
      </p:sp>
    </p:spTree>
  </p:cSld>
  <p:clrMapOvr>
    <a:masterClrMapping/>
  </p:clrMapOvr>
  <p:transition advTm="43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83568" y="1484784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カメラキャリブレーション</a:t>
            </a:r>
            <a:endParaRPr lang="en-US" altLang="ja-JP" dirty="0" smtClean="0">
              <a:latin typeface="HGPｺﾞｼｯｸE" pitchFamily="50" charset="-128"/>
              <a:ea typeface="HGPｺﾞｼｯｸE" pitchFamily="50" charset="-128"/>
            </a:endParaRPr>
          </a:p>
          <a:p>
            <a:endParaRPr lang="en-US" altLang="ja-JP" dirty="0" smtClean="0">
              <a:latin typeface="HGPｺﾞｼｯｸE" pitchFamily="50" charset="-128"/>
              <a:ea typeface="HGPｺﾞｼｯｸE" pitchFamily="50" charset="-128"/>
            </a:endParaRPr>
          </a:p>
          <a:p>
            <a:endParaRPr lang="en-US" altLang="ja-JP" dirty="0" smtClean="0">
              <a:latin typeface="HGPｺﾞｼｯｸE" pitchFamily="50" charset="-128"/>
              <a:ea typeface="HGPｺﾞｼｯｸE" pitchFamily="50" charset="-128"/>
            </a:endParaRPr>
          </a:p>
          <a:p>
            <a:endParaRPr lang="en-US" altLang="ja-JP" dirty="0" smtClean="0">
              <a:latin typeface="HGPｺﾞｼｯｸE" pitchFamily="50" charset="-128"/>
              <a:ea typeface="HGPｺﾞｼｯｸE" pitchFamily="50" charset="-128"/>
            </a:endParaRPr>
          </a:p>
          <a:p>
            <a:endParaRPr lang="ja-JP" altLang="ja-JP" dirty="0" smtClean="0"/>
          </a:p>
          <a:p>
            <a:endParaRPr lang="en-US" altLang="ja-JP" dirty="0" smtClean="0">
              <a:latin typeface="HGPｺﾞｼｯｸE" pitchFamily="50" charset="-128"/>
              <a:ea typeface="HGPｺﾞｼｯｸE" pitchFamily="50" charset="-128"/>
            </a:endParaRPr>
          </a:p>
          <a:p>
            <a:endParaRPr lang="en-US" altLang="ja-JP" dirty="0" smtClean="0">
              <a:latin typeface="HGPｺﾞｼｯｸE" pitchFamily="50" charset="-128"/>
              <a:ea typeface="HGPｺﾞｼｯｸE" pitchFamily="50" charset="-128"/>
            </a:endParaRPr>
          </a:p>
          <a:p>
            <a:endParaRPr lang="en-US" altLang="ja-JP" dirty="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スクリーンキャリブレーション</a:t>
            </a:r>
            <a:endParaRPr lang="en-US" altLang="ja-JP" dirty="0" smtClean="0">
              <a:latin typeface="HGPｺﾞｼｯｸE" pitchFamily="50" charset="-128"/>
              <a:ea typeface="HGPｺﾞｼｯｸE" pitchFamily="50" charset="-128"/>
            </a:endParaRPr>
          </a:p>
          <a:p>
            <a:endParaRPr lang="en-US" altLang="ja-JP" dirty="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x = </a:t>
            </a:r>
            <a:r>
              <a:rPr lang="en-US" altLang="ja-JP" dirty="0" err="1" smtClean="0">
                <a:latin typeface="Cambria Math" pitchFamily="18" charset="0"/>
                <a:ea typeface="Cambria Math" pitchFamily="18" charset="0"/>
              </a:rPr>
              <a:t>Fx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ja-JP" altLang="ja-JP" dirty="0" smtClean="0">
                <a:latin typeface="Cambria Math" pitchFamily="18" charset="0"/>
                <a:ea typeface="ＤＦ平成明朝体W7" pitchFamily="1" charset="-128"/>
              </a:rPr>
              <a:t>φ</a:t>
            </a:r>
            <a:r>
              <a:rPr lang="en-US" altLang="ja-JP" baseline="-25000" dirty="0" smtClean="0">
                <a:latin typeface="Cambria Math" pitchFamily="18" charset="0"/>
                <a:ea typeface="ＤＦ平成明朝体W7" pitchFamily="1" charset="-128"/>
              </a:rPr>
              <a:t>1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ja-JP" altLang="ja-JP" dirty="0" smtClean="0">
                <a:latin typeface="Cambria Math" pitchFamily="18" charset="0"/>
                <a:ea typeface="ＤＦ平成明朝体W7" pitchFamily="1" charset="-128"/>
              </a:rPr>
              <a:t>φ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) = cx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+ax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ja-JP" altLang="ja-JP" dirty="0" smtClean="0">
                <a:latin typeface="Cambria Math" pitchFamily="18" charset="0"/>
                <a:ea typeface="ＤＦ平成明朝体W7" pitchFamily="1" charset="-128"/>
              </a:rPr>
              <a:t>φ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+bx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ja-JP" altLang="ja-JP" dirty="0" smtClean="0">
                <a:latin typeface="Cambria Math" pitchFamily="18" charset="0"/>
                <a:ea typeface="ＤＦ平成明朝体W7" pitchFamily="1" charset="-128"/>
              </a:rPr>
              <a:t>φ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+ax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ja-JP" altLang="ja-JP" dirty="0" smtClean="0">
                <a:latin typeface="Cambria Math" pitchFamily="18" charset="0"/>
                <a:ea typeface="ＤＦ平成明朝体W7" pitchFamily="1" charset="-128"/>
              </a:rPr>
              <a:t>φ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altLang="ja-JP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+bx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ja-JP" altLang="ja-JP" dirty="0" smtClean="0">
                <a:latin typeface="Cambria Math" pitchFamily="18" charset="0"/>
                <a:ea typeface="ＤＦ平成明朝体W7" pitchFamily="1" charset="-128"/>
              </a:rPr>
              <a:t>φ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ja-JP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+abx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ja-JP" altLang="ja-JP" dirty="0" smtClean="0">
                <a:latin typeface="Cambria Math" pitchFamily="18" charset="0"/>
                <a:ea typeface="ＤＦ平成明朝体W7" pitchFamily="1" charset="-128"/>
              </a:rPr>
              <a:t>φ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ja-JP" altLang="ja-JP" dirty="0" smtClean="0">
                <a:latin typeface="Cambria Math" pitchFamily="18" charset="0"/>
                <a:ea typeface="ＤＦ平成明朝体W7" pitchFamily="1" charset="-128"/>
              </a:rPr>
              <a:t>φ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+ ,,,,,,</a:t>
            </a:r>
            <a:endParaRPr lang="ja-JP" altLang="ja-JP" dirty="0" smtClean="0">
              <a:latin typeface="Cambria Math" pitchFamily="18" charset="0"/>
              <a:ea typeface="ＤＦ平成明朝体W7" pitchFamily="1" charset="-128"/>
            </a:endParaRPr>
          </a:p>
          <a:p>
            <a:endParaRPr lang="en-US" altLang="ja-JP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y = </a:t>
            </a:r>
            <a:r>
              <a:rPr lang="en-US" altLang="ja-JP" dirty="0" err="1" smtClean="0">
                <a:latin typeface="Cambria Math" pitchFamily="18" charset="0"/>
                <a:ea typeface="Cambria Math" pitchFamily="18" charset="0"/>
              </a:rPr>
              <a:t>Fy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ja-JP" altLang="ja-JP" dirty="0" smtClean="0">
                <a:latin typeface="Cambria Math" pitchFamily="18" charset="0"/>
                <a:ea typeface="ＤＦ平成明朝体W7" pitchFamily="1" charset="-128"/>
              </a:rPr>
              <a:t>φ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ja-JP" altLang="ja-JP" dirty="0" smtClean="0">
                <a:latin typeface="Cambria Math" pitchFamily="18" charset="0"/>
                <a:ea typeface="ＤＦ平成明朝体W7" pitchFamily="1" charset="-128"/>
              </a:rPr>
              <a:t>φ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) = cy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+ay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ja-JP" altLang="ja-JP" dirty="0" smtClean="0">
                <a:latin typeface="Cambria Math" pitchFamily="18" charset="0"/>
                <a:ea typeface="ＤＦ平成明朝体W7" pitchFamily="1" charset="-128"/>
              </a:rPr>
              <a:t>φ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+by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ja-JP" altLang="ja-JP" dirty="0" smtClean="0">
                <a:latin typeface="Cambria Math" pitchFamily="18" charset="0"/>
                <a:ea typeface="ＤＦ平成明朝体W7" pitchFamily="1" charset="-128"/>
              </a:rPr>
              <a:t>φ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+ay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ja-JP" altLang="ja-JP" dirty="0" smtClean="0">
                <a:latin typeface="Cambria Math" pitchFamily="18" charset="0"/>
                <a:ea typeface="ＤＦ平成明朝体W7" pitchFamily="1" charset="-128"/>
              </a:rPr>
              <a:t>φ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altLang="ja-JP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+by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ja-JP" altLang="ja-JP" dirty="0" smtClean="0">
                <a:latin typeface="Cambria Math" pitchFamily="18" charset="0"/>
                <a:ea typeface="ＤＦ平成明朝体W7" pitchFamily="1" charset="-128"/>
              </a:rPr>
              <a:t>φ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ja-JP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+aby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ja-JP" altLang="ja-JP" dirty="0" smtClean="0">
                <a:latin typeface="Cambria Math" pitchFamily="18" charset="0"/>
                <a:ea typeface="ＤＦ平成明朝体W7" pitchFamily="1" charset="-128"/>
              </a:rPr>
              <a:t>φ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ja-JP" altLang="ja-JP" dirty="0" smtClean="0">
                <a:latin typeface="Cambria Math" pitchFamily="18" charset="0"/>
                <a:ea typeface="ＤＦ平成明朝体W7" pitchFamily="1" charset="-128"/>
              </a:rPr>
              <a:t>φ</a:t>
            </a:r>
            <a:r>
              <a:rPr lang="en-US" altLang="ja-JP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ja-JP" dirty="0" smtClean="0">
                <a:latin typeface="Cambria Math" pitchFamily="18" charset="0"/>
                <a:ea typeface="Cambria Math" pitchFamily="18" charset="0"/>
              </a:rPr>
              <a:t>+ ,,,,,,</a:t>
            </a:r>
            <a:endParaRPr kumimoji="1" lang="en-US" altLang="ja-JP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62000"/>
          </a:blip>
          <a:srcRect/>
          <a:stretch>
            <a:fillRect/>
          </a:stretch>
        </p:blipFill>
        <p:spPr bwMode="auto">
          <a:xfrm>
            <a:off x="827584" y="1916832"/>
            <a:ext cx="6768752" cy="39767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62000"/>
          </a:blip>
          <a:srcRect/>
          <a:stretch>
            <a:fillRect/>
          </a:stretch>
        </p:blipFill>
        <p:spPr bwMode="auto">
          <a:xfrm>
            <a:off x="827584" y="2492896"/>
            <a:ext cx="5976664" cy="467870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ironori\Pictures\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72" y="1484784"/>
            <a:ext cx="6927068" cy="5112568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475656" y="18864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補足：分割鏡によってできるスクリーン虚像を使い、それぞれの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配置を決定する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直線矢印コネクタ 6"/>
          <p:cNvCxnSpPr>
            <a:stCxn id="16" idx="0"/>
          </p:cNvCxnSpPr>
          <p:nvPr/>
        </p:nvCxnSpPr>
        <p:spPr>
          <a:xfrm flipH="1" flipV="1">
            <a:off x="6372200" y="4581128"/>
            <a:ext cx="828092" cy="93610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940152" y="55172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スクリーンの虚像</a:t>
            </a:r>
            <a:endParaRPr kumimoji="1" lang="ja-JP" altLang="en-US" dirty="0"/>
          </a:p>
        </p:txBody>
      </p:sp>
      <p:sp>
        <p:nvSpPr>
          <p:cNvPr id="19" name="平行四辺形 18"/>
          <p:cNvSpPr/>
          <p:nvPr/>
        </p:nvSpPr>
        <p:spPr>
          <a:xfrm rot="581050">
            <a:off x="5038080" y="3835333"/>
            <a:ext cx="1123598" cy="451813"/>
          </a:xfrm>
          <a:prstGeom prst="parallelogram">
            <a:avLst>
              <a:gd name="adj" fmla="val 91607"/>
            </a:avLst>
          </a:prstGeom>
          <a:noFill/>
          <a:ln w="50800" cmpd="sng">
            <a:solidFill>
              <a:srgbClr val="FF0000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732240" y="4149080"/>
            <a:ext cx="255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分割鏡を映しこむのに必要な有効視野</a:t>
            </a:r>
            <a:endParaRPr kumimoji="1" lang="ja-JP" altLang="en-US" dirty="0"/>
          </a:p>
        </p:txBody>
      </p:sp>
      <p:cxnSp>
        <p:nvCxnSpPr>
          <p:cNvPr id="23" name="直線矢印コネクタ 22"/>
          <p:cNvCxnSpPr>
            <a:stCxn id="20" idx="1"/>
            <a:endCxn id="19" idx="2"/>
          </p:cNvCxnSpPr>
          <p:nvPr/>
        </p:nvCxnSpPr>
        <p:spPr>
          <a:xfrm flipH="1" flipV="1">
            <a:off x="5949675" y="4120932"/>
            <a:ext cx="782565" cy="35131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29" idx="2"/>
          </p:cNvCxnSpPr>
          <p:nvPr/>
        </p:nvCxnSpPr>
        <p:spPr>
          <a:xfrm>
            <a:off x="2951820" y="2491155"/>
            <a:ext cx="1116124" cy="64981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1979712" y="184482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条件を満たす</a:t>
            </a:r>
            <a:r>
              <a:rPr kumimoji="1" lang="en-US" altLang="ja-JP" dirty="0" smtClean="0"/>
              <a:t>CCD</a:t>
            </a:r>
            <a:r>
              <a:rPr kumimoji="1" lang="ja-JP" altLang="en-US" dirty="0" smtClean="0"/>
              <a:t>の位置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6084168" y="2348880"/>
            <a:ext cx="1296144" cy="43204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380312" y="213285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スクリーン</a:t>
            </a:r>
            <a:endParaRPr kumimoji="1" lang="ja-JP" altLang="en-US" sz="1600" dirty="0"/>
          </a:p>
        </p:txBody>
      </p:sp>
    </p:spTree>
  </p:cSld>
  <p:clrMapOvr>
    <a:masterClrMapping/>
  </p:clrMapOvr>
  <p:transition advTm="46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1000" contras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88" y="1856123"/>
            <a:ext cx="5472608" cy="214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23928" y="836712"/>
            <a:ext cx="936104" cy="576064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+mn-lt"/>
                <a:ea typeface="HGｺﾞｼｯｸE" pitchFamily="49" charset="-128"/>
              </a:rPr>
              <a:t>2f</a:t>
            </a:r>
            <a:r>
              <a:rPr lang="ja-JP" altLang="en-US" sz="3200" dirty="0" smtClean="0">
                <a:latin typeface="+mn-lt"/>
                <a:ea typeface="HGｺﾞｼｯｸE" pitchFamily="49" charset="-128"/>
              </a:rPr>
              <a:t>法</a:t>
            </a:r>
            <a:endParaRPr kumimoji="1" lang="ja-JP" altLang="en-US" sz="3200" dirty="0">
              <a:latin typeface="+mn-lt"/>
              <a:ea typeface="HGｺﾞｼｯｸE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1920" y="4437112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dirty="0" smtClean="0">
                <a:ea typeface="HGｺﾞｼｯｸE" pitchFamily="49" charset="-128"/>
              </a:rPr>
              <a:t>デメリット</a:t>
            </a:r>
            <a:endParaRPr lang="en-US" altLang="ja-JP" u="sng" dirty="0" smtClean="0">
              <a:ea typeface="HGｺﾞｼｯｸE" pitchFamily="49" charset="-128"/>
            </a:endParaRPr>
          </a:p>
          <a:p>
            <a:r>
              <a:rPr lang="ja-JP" altLang="en-US" dirty="0" smtClean="0">
                <a:ea typeface="HGｺﾞｼｯｸE" pitchFamily="49" charset="-128"/>
              </a:rPr>
              <a:t>・曲率半径分の距離を必要とする。（装置の巨大化）</a:t>
            </a:r>
            <a:endParaRPr lang="en-US" altLang="ja-JP" dirty="0" smtClean="0">
              <a:ea typeface="HGｺﾞｼｯｸE" pitchFamily="49" charset="-128"/>
            </a:endParaRPr>
          </a:p>
          <a:p>
            <a:r>
              <a:rPr lang="ja-JP" altLang="en-US" dirty="0" smtClean="0">
                <a:ea typeface="HGｺﾞｼｯｸE" pitchFamily="49" charset="-128"/>
              </a:rPr>
              <a:t>・高精度の測定には、全体が暗い方が良く、暗室内や夜間での測定など、周囲の明るさを抑える工夫が望まれる。</a:t>
            </a:r>
            <a:endParaRPr lang="en-US" altLang="ja-JP" dirty="0" smtClean="0">
              <a:ea typeface="HGｺﾞｼｯｸE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436510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dirty="0" smtClean="0">
                <a:ea typeface="HGｺﾞｼｯｸE" pitchFamily="49" charset="-128"/>
              </a:rPr>
              <a:t>メリット</a:t>
            </a:r>
            <a:endParaRPr lang="en-US" altLang="ja-JP" u="sng" dirty="0" smtClean="0">
              <a:ea typeface="HGｺﾞｼｯｸE" pitchFamily="49" charset="-128"/>
            </a:endParaRPr>
          </a:p>
          <a:p>
            <a:r>
              <a:rPr lang="ja-JP" altLang="en-US" dirty="0" smtClean="0">
                <a:ea typeface="HGｺﾞｼｯｸE" pitchFamily="49" charset="-128"/>
              </a:rPr>
              <a:t>・仕組みが</a:t>
            </a:r>
            <a:r>
              <a:rPr lang="ja-JP" altLang="en-US" sz="1600" dirty="0" smtClean="0">
                <a:ea typeface="HGｺﾞｼｯｸE" pitchFamily="49" charset="-128"/>
              </a:rPr>
              <a:t>シンプル</a:t>
            </a:r>
            <a:endParaRPr lang="en-US" altLang="ja-JP" dirty="0" smtClean="0">
              <a:ea typeface="HGｺﾞｼｯｸE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9592" y="13407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a typeface="HGｺﾞｼｯｸE" pitchFamily="49" charset="-128"/>
              </a:rPr>
              <a:t>曲率半径の中心に光源と検出器を置き、直接スポットサイズを測る方法</a:t>
            </a:r>
            <a:endParaRPr lang="en-US" altLang="ja-JP" dirty="0" smtClean="0">
              <a:ea typeface="HGｺﾞｼｯｸE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83768" y="18864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ｺﾞｼｯｸE" pitchFamily="49" charset="-128"/>
              </a:rPr>
              <a:t>2f</a:t>
            </a:r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ｺﾞｼｯｸE" pitchFamily="49" charset="-128"/>
              </a:rPr>
              <a:t>法による評価方法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ｺﾞｼｯｸE" pitchFamily="49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 flipV="1">
            <a:off x="2447256" y="2204864"/>
            <a:ext cx="576064" cy="8753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2447256" y="3152267"/>
            <a:ext cx="576064" cy="7807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40" y="2132856"/>
            <a:ext cx="193117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7812360" y="2636912"/>
            <a:ext cx="1044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ea typeface="HGｺﾞｼｯｸE" pitchFamily="49" charset="-128"/>
              </a:rPr>
              <a:t>(1.51m)</a:t>
            </a:r>
            <a:endParaRPr kumimoji="1" lang="ja-JP" altLang="en-US" sz="2000" dirty="0">
              <a:ea typeface="HGｺﾞｼｯｸE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60032" y="393305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(56m)</a:t>
            </a:r>
            <a:endParaRPr kumimoji="1" lang="ja-JP" altLang="en-US" sz="2000" dirty="0"/>
          </a:p>
        </p:txBody>
      </p:sp>
    </p:spTree>
  </p:cSld>
  <p:clrMapOvr>
    <a:masterClrMapping/>
  </p:clrMapOvr>
  <p:transition advTm="5631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412776"/>
            <a:ext cx="4086522" cy="297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888432" cy="48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hironori\Desktop\date\CTA\spotsize\0501\0501d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7032"/>
            <a:ext cx="3096344" cy="2230615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2843808" y="18864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ｺﾞｼｯｸE" pitchFamily="49" charset="-128"/>
              </a:rPr>
              <a:t>2f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ｺﾞｼｯｸE" pitchFamily="49" charset="-128"/>
              </a:rPr>
              <a:t>法の評価結果</a:t>
            </a:r>
          </a:p>
        </p:txBody>
      </p:sp>
      <p:cxnSp>
        <p:nvCxnSpPr>
          <p:cNvPr id="11" name="直線コネクタ 10"/>
          <p:cNvCxnSpPr/>
          <p:nvPr/>
        </p:nvCxnSpPr>
        <p:spPr>
          <a:xfrm flipH="1">
            <a:off x="3059832" y="3336444"/>
            <a:ext cx="144016" cy="11521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1763688" y="3264437"/>
            <a:ext cx="792088" cy="7406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683568" y="1536245"/>
            <a:ext cx="216024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ea typeface="HGｺﾞｼｯｸE" pitchFamily="49" charset="-128"/>
              </a:rPr>
              <a:t>2012</a:t>
            </a:r>
            <a:r>
              <a:rPr lang="ja-JP" altLang="en-US" sz="1600" dirty="0" smtClean="0">
                <a:ea typeface="HGｺﾞｼｯｸE" pitchFamily="49" charset="-128"/>
              </a:rPr>
              <a:t>年</a:t>
            </a:r>
            <a:r>
              <a:rPr lang="en-US" altLang="ja-JP" sz="1600" dirty="0" smtClean="0">
                <a:ea typeface="HGｺﾞｼｯｸE" pitchFamily="49" charset="-128"/>
              </a:rPr>
              <a:t>4</a:t>
            </a:r>
            <a:r>
              <a:rPr lang="ja-JP" altLang="en-US" sz="1600" dirty="0" smtClean="0">
                <a:ea typeface="HGｺﾞｼｯｸE" pitchFamily="49" charset="-128"/>
              </a:rPr>
              <a:t>月</a:t>
            </a:r>
            <a:r>
              <a:rPr lang="en-US" altLang="ja-JP" sz="1600" dirty="0" smtClean="0">
                <a:ea typeface="HGｺﾞｼｯｸE" pitchFamily="49" charset="-128"/>
              </a:rPr>
              <a:t>26</a:t>
            </a:r>
            <a:r>
              <a:rPr lang="ja-JP" altLang="en-US" sz="1600" dirty="0" smtClean="0">
                <a:ea typeface="HGｺﾞｼｯｸE" pitchFamily="49" charset="-128"/>
              </a:rPr>
              <a:t>日</a:t>
            </a:r>
          </a:p>
          <a:p>
            <a:r>
              <a:rPr lang="ja-JP" altLang="en-US" sz="1600" dirty="0" smtClean="0">
                <a:ea typeface="HGｺﾞｼｯｸE" pitchFamily="49" charset="-128"/>
              </a:rPr>
              <a:t>光源</a:t>
            </a:r>
            <a:endParaRPr lang="en-US" altLang="ja-JP" sz="1600" dirty="0" smtClean="0">
              <a:ea typeface="HGｺﾞｼｯｸE" pitchFamily="49" charset="-128"/>
            </a:endParaRPr>
          </a:p>
          <a:p>
            <a:r>
              <a:rPr lang="ja-JP" altLang="en-US" sz="1600" dirty="0" smtClean="0">
                <a:ea typeface="HGｺﾞｼｯｸE" pitchFamily="49" charset="-128"/>
              </a:rPr>
              <a:t>　直径</a:t>
            </a:r>
            <a:r>
              <a:rPr lang="en-US" altLang="ja-JP" sz="1600" dirty="0" smtClean="0">
                <a:ea typeface="HGｺﾞｼｯｸE" pitchFamily="49" charset="-128"/>
              </a:rPr>
              <a:t>10mm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5576" y="83671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dirty="0" smtClean="0">
                <a:ea typeface="HGｺﾞｼｯｸE" pitchFamily="49" charset="-128"/>
              </a:rPr>
              <a:t>試作された</a:t>
            </a:r>
            <a:r>
              <a:rPr kumimoji="1" lang="en-US" altLang="ja-JP" dirty="0" smtClean="0">
                <a:ea typeface="HGｺﾞｼｯｸE" pitchFamily="49" charset="-128"/>
              </a:rPr>
              <a:t>LST</a:t>
            </a:r>
            <a:r>
              <a:rPr kumimoji="1" lang="ja-JP" altLang="en-US" dirty="0" smtClean="0">
                <a:ea typeface="HGｺﾞｼｯｸE" pitchFamily="49" charset="-128"/>
              </a:rPr>
              <a:t>用分割球面鏡</a:t>
            </a:r>
            <a:r>
              <a:rPr kumimoji="1" lang="en-US" altLang="ja-JP" dirty="0" smtClean="0">
                <a:ea typeface="HGｺﾞｼｯｸE" pitchFamily="49" charset="-128"/>
              </a:rPr>
              <a:t>(</a:t>
            </a:r>
            <a:r>
              <a:rPr kumimoji="1" lang="ja-JP" altLang="en-US" dirty="0" smtClean="0">
                <a:ea typeface="HGｺﾞｼｯｸE" pitchFamily="49" charset="-128"/>
              </a:rPr>
              <a:t>対辺間</a:t>
            </a:r>
            <a:r>
              <a:rPr kumimoji="1" lang="en-US" altLang="ja-JP" dirty="0" smtClean="0">
                <a:ea typeface="HGｺﾞｼｯｸE" pitchFamily="49" charset="-128"/>
              </a:rPr>
              <a:t>1510mm</a:t>
            </a:r>
            <a:r>
              <a:rPr lang="en-US" altLang="ja-JP" dirty="0" smtClean="0">
                <a:ea typeface="HGｺﾞｼｯｸE" pitchFamily="49" charset="-128"/>
              </a:rPr>
              <a:t>)</a:t>
            </a:r>
            <a:r>
              <a:rPr kumimoji="1" lang="ja-JP" altLang="en-US" dirty="0" smtClean="0">
                <a:ea typeface="HGｺﾞｼｯｸE" pitchFamily="49" charset="-128"/>
              </a:rPr>
              <a:t>に対し、</a:t>
            </a:r>
            <a:r>
              <a:rPr kumimoji="1" lang="en-US" altLang="ja-JP" dirty="0" smtClean="0">
                <a:ea typeface="HGｺﾞｼｯｸE" pitchFamily="49" charset="-128"/>
              </a:rPr>
              <a:t>2f</a:t>
            </a:r>
            <a:r>
              <a:rPr kumimoji="1" lang="ja-JP" altLang="en-US" dirty="0" smtClean="0">
                <a:ea typeface="HGｺﾞｼｯｸE" pitchFamily="49" charset="-128"/>
              </a:rPr>
              <a:t>法を使ったスポットサイズの評価を行った。</a:t>
            </a:r>
            <a:endParaRPr kumimoji="1" lang="ja-JP" altLang="en-US" dirty="0">
              <a:ea typeface="HGｺﾞｼｯｸE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60030" y="4151675"/>
            <a:ext cx="3634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ea typeface="HGｺﾞｼｯｸE" pitchFamily="49" charset="-128"/>
              </a:rPr>
              <a:t>輝度の</a:t>
            </a:r>
            <a:r>
              <a:rPr lang="ja-JP" altLang="en-US" sz="1400" dirty="0" err="1" smtClean="0">
                <a:ea typeface="HGｺﾞｼｯｸE" pitchFamily="49" charset="-128"/>
              </a:rPr>
              <a:t>ｙ</a:t>
            </a:r>
            <a:r>
              <a:rPr lang="ja-JP" altLang="en-US" sz="1400" dirty="0" smtClean="0">
                <a:ea typeface="HGｺﾞｼｯｸE" pitchFamily="49" charset="-128"/>
              </a:rPr>
              <a:t>軸射影＋ガウシアンフィット</a:t>
            </a:r>
            <a:endParaRPr lang="en-US" altLang="ja-JP" sz="1400" dirty="0" smtClean="0">
              <a:ea typeface="HGｺﾞｼｯｸE" pitchFamily="49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716016" y="5157192"/>
            <a:ext cx="3816424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ea typeface="HGｺﾞｼｯｸE" pitchFamily="49" charset="-128"/>
              </a:rPr>
              <a:t>スポットサイズの要求に近い値となっている。</a:t>
            </a:r>
            <a:endParaRPr lang="en-US" altLang="ja-JP" sz="2000" dirty="0" smtClean="0">
              <a:ea typeface="HGｺﾞｼｯｸE" pitchFamily="49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619672" y="51571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約</a:t>
            </a:r>
            <a:r>
              <a:rPr kumimoji="1" lang="en-US" altLang="ja-JP" sz="2000" b="1" dirty="0" smtClean="0"/>
              <a:t>1cm</a:t>
            </a:r>
            <a:endParaRPr kumimoji="1" lang="ja-JP" altLang="en-US" sz="2000" b="1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364088" y="335699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約</a:t>
            </a:r>
            <a:r>
              <a:rPr kumimoji="1" lang="en-US" altLang="ja-JP" sz="2000" b="1" dirty="0" smtClean="0"/>
              <a:t>1cm</a:t>
            </a:r>
            <a:endParaRPr kumimoji="1" lang="ja-JP" altLang="en-US" sz="2000" b="1" dirty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5436096" y="3789040"/>
            <a:ext cx="593349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1763688" y="5589240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5220072" y="249289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a typeface="HGｺﾞｼｯｸE" pitchFamily="49" charset="-128"/>
              </a:rPr>
              <a:t>2f</a:t>
            </a:r>
            <a:r>
              <a:rPr lang="ja-JP" altLang="en-US" dirty="0" smtClean="0">
                <a:ea typeface="HGｺﾞｼｯｸE" pitchFamily="49" charset="-128"/>
              </a:rPr>
              <a:t>の位置での</a:t>
            </a:r>
            <a:r>
              <a:rPr lang="en-US" altLang="ja-JP" dirty="0" smtClean="0">
                <a:ea typeface="HGｺﾞｼｯｸE" pitchFamily="49" charset="-128"/>
              </a:rPr>
              <a:t>80%</a:t>
            </a:r>
            <a:r>
              <a:rPr lang="ja-JP" altLang="en-US" dirty="0" smtClean="0">
                <a:ea typeface="HGｺﾞｼｯｸE" pitchFamily="49" charset="-128"/>
              </a:rPr>
              <a:t>の光が入る</a:t>
            </a:r>
            <a:r>
              <a:rPr lang="ja-JP" altLang="en-US" u="sng" dirty="0" smtClean="0">
                <a:ea typeface="HGｺﾞｼｯｸE" pitchFamily="49" charset="-128"/>
              </a:rPr>
              <a:t>直径</a:t>
            </a:r>
            <a:endParaRPr lang="en-US" altLang="ja-JP" u="sng" dirty="0" smtClean="0">
              <a:ea typeface="HGｺﾞｼｯｸE" pitchFamily="49" charset="-128"/>
            </a:endParaRPr>
          </a:p>
          <a:p>
            <a:r>
              <a:rPr lang="en-US" altLang="ja-JP" dirty="0" smtClean="0">
                <a:ea typeface="HGｺﾞｼｯｸE" pitchFamily="49" charset="-128"/>
              </a:rPr>
              <a:t>=24mm</a:t>
            </a:r>
            <a:endParaRPr kumimoji="1" lang="ja-JP" altLang="en-US" dirty="0"/>
          </a:p>
        </p:txBody>
      </p:sp>
    </p:spTree>
  </p:cSld>
  <p:clrMapOvr>
    <a:masterClrMapping/>
  </p:clrMapOvr>
  <p:transition advTm="7678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ironori\Desktop\date\CTA\PMD\PMD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4036188" cy="280831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681898"/>
            <a:ext cx="8028384" cy="442846"/>
          </a:xfrm>
        </p:spPr>
        <p:txBody>
          <a:bodyPr>
            <a:noAutofit/>
          </a:bodyPr>
          <a:lstStyle/>
          <a:p>
            <a:pPr algn="ctr"/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ｺﾞｼｯｸE" pitchFamily="49" charset="-128"/>
              </a:rPr>
              <a:t>Phase Measuring </a:t>
            </a:r>
            <a:r>
              <a:rPr lang="en-US" altLang="ja-JP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ｺﾞｼｯｸE" pitchFamily="49" charset="-128"/>
              </a:rPr>
              <a:t>Deflectometry</a:t>
            </a: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ｺﾞｼｯｸE" pitchFamily="49" charset="-128"/>
              </a:rPr>
              <a:t> (PMD)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ｺﾞｼｯｸE" pitchFamily="49" charset="-128"/>
              </a:rPr>
              <a:t>法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ｺﾞｼｯｸE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112474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a typeface="HGｺﾞｼｯｸE" pitchFamily="49" charset="-128"/>
              </a:rPr>
              <a:t>PMD</a:t>
            </a:r>
            <a:r>
              <a:rPr kumimoji="1" lang="ja-JP" altLang="en-US" dirty="0" smtClean="0">
                <a:ea typeface="HGｺﾞｼｯｸE" pitchFamily="49" charset="-128"/>
              </a:rPr>
              <a:t>法は、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位相シフト法、及び、ステレオカメラ写真測量</a:t>
            </a:r>
            <a:r>
              <a:rPr lang="ja-JP" altLang="en-US" dirty="0" smtClean="0">
                <a:ea typeface="HGｺﾞｼｯｸE" pitchFamily="49" charset="-128"/>
              </a:rPr>
              <a:t>を利用して鏡面各点の勾配、法線ベクトルを求め、対象物の形状を高精度で測定する方法である。</a:t>
            </a:r>
            <a:endParaRPr lang="en-US" altLang="ja-JP" dirty="0" smtClean="0">
              <a:ea typeface="HGｺﾞｼｯｸE" pitchFamily="49" charset="-128"/>
            </a:endParaRPr>
          </a:p>
          <a:p>
            <a:endParaRPr lang="en-US" altLang="ja-JP" sz="800" dirty="0" smtClean="0">
              <a:ea typeface="HGｺﾞｼｯｸE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11760" y="24985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ｺﾞｼｯｸE" pitchFamily="49" charset="-128"/>
              </a:rPr>
              <a:t>新しい鏡の評価方法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ｺﾞｼｯｸE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27584" y="5229200"/>
            <a:ext cx="5184576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ja-JP" altLang="en-US" u="sng" dirty="0" smtClean="0">
                <a:ea typeface="HGｺﾞｼｯｸE" pitchFamily="49" charset="-128"/>
              </a:rPr>
              <a:t>メリット</a:t>
            </a:r>
            <a:endParaRPr lang="en-US" altLang="ja-JP" sz="800" dirty="0" smtClean="0">
              <a:ea typeface="HGｺﾞｼｯｸE" pitchFamily="49" charset="-128"/>
            </a:endParaRPr>
          </a:p>
          <a:p>
            <a:r>
              <a:rPr lang="ja-JP" altLang="en-US" dirty="0" smtClean="0">
                <a:ea typeface="HGｺﾞｼｯｸE" pitchFamily="49" charset="-128"/>
              </a:rPr>
              <a:t>・測定自体は</a:t>
            </a:r>
            <a:r>
              <a:rPr lang="en-US" altLang="ja-JP" dirty="0" smtClean="0">
                <a:ea typeface="HGｺﾞｼｯｸE" pitchFamily="49" charset="-128"/>
              </a:rPr>
              <a:t>2f</a:t>
            </a:r>
            <a:r>
              <a:rPr lang="ja-JP" altLang="en-US" dirty="0" smtClean="0">
                <a:ea typeface="HGｺﾞｼｯｸE" pitchFamily="49" charset="-128"/>
              </a:rPr>
              <a:t>法同様シンプルである</a:t>
            </a:r>
            <a:endParaRPr lang="en-US" altLang="ja-JP" dirty="0" smtClean="0">
              <a:ea typeface="HGｺﾞｼｯｸE" pitchFamily="49" charset="-128"/>
            </a:endParaRPr>
          </a:p>
          <a:p>
            <a:r>
              <a:rPr lang="ja-JP" altLang="en-US" dirty="0" smtClean="0">
                <a:ea typeface="HGｺﾞｼｯｸE" pitchFamily="49" charset="-128"/>
              </a:rPr>
              <a:t>・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直接鏡面の情報</a:t>
            </a:r>
            <a:r>
              <a:rPr lang="en-US" altLang="ja-JP" dirty="0" smtClean="0">
                <a:solidFill>
                  <a:srgbClr val="FF0000"/>
                </a:solidFill>
                <a:ea typeface="HGｺﾞｼｯｸE" pitchFamily="49" charset="-128"/>
              </a:rPr>
              <a:t>(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勾配、座標、法線</a:t>
            </a:r>
            <a:r>
              <a:rPr lang="en-US" altLang="ja-JP" dirty="0" smtClean="0">
                <a:solidFill>
                  <a:srgbClr val="FF0000"/>
                </a:solidFill>
                <a:ea typeface="HGｺﾞｼｯｸE" pitchFamily="49" charset="-128"/>
              </a:rPr>
              <a:t>)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が得られる</a:t>
            </a:r>
            <a:endParaRPr lang="en-US" altLang="ja-JP" dirty="0" smtClean="0">
              <a:ea typeface="HGｺﾞｼｯｸE" pitchFamily="49" charset="-128"/>
            </a:endParaRPr>
          </a:p>
          <a:p>
            <a:r>
              <a:rPr lang="ja-JP" altLang="en-US" dirty="0" smtClean="0">
                <a:ea typeface="HGｺﾞｼｯｸE" pitchFamily="49" charset="-128"/>
              </a:rPr>
              <a:t>・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装置をコンパクトにできる</a:t>
            </a:r>
            <a:endParaRPr lang="en-US" altLang="ja-JP" dirty="0" smtClean="0">
              <a:solidFill>
                <a:srgbClr val="FF0000"/>
              </a:solidFill>
              <a:ea typeface="HGｺﾞｼｯｸE" pitchFamily="49" charset="-128"/>
            </a:endParaRPr>
          </a:p>
        </p:txBody>
      </p:sp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72816"/>
            <a:ext cx="1955876" cy="175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509120"/>
            <a:ext cx="18705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直線矢印コネクタ 37"/>
          <p:cNvCxnSpPr/>
          <p:nvPr/>
        </p:nvCxnSpPr>
        <p:spPr>
          <a:xfrm flipV="1">
            <a:off x="5364088" y="3573016"/>
            <a:ext cx="648072" cy="576064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7236296" y="4077072"/>
            <a:ext cx="0" cy="36004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300192" y="350100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ｺﾞｼｯｸE" pitchFamily="50" charset="-128"/>
                <a:ea typeface="HGPｺﾞｼｯｸE" pitchFamily="50" charset="-128"/>
              </a:rPr>
              <a:t>画像を基に勾配を解析</a:t>
            </a:r>
            <a:endParaRPr kumimoji="1" lang="ja-JP" altLang="en-US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228184" y="5805264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ｺﾞｼｯｸE" pitchFamily="50" charset="-128"/>
                <a:ea typeface="HGPｺﾞｼｯｸE" pitchFamily="50" charset="-128"/>
              </a:rPr>
              <a:t>レイトレースでスポットサイズを求める</a:t>
            </a:r>
            <a:endParaRPr kumimoji="1" lang="ja-JP" altLang="en-US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259632" y="436510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a typeface="HGPｺﾞｼｯｸE" pitchFamily="50" charset="-128"/>
              </a:rPr>
              <a:t>スクリーンに位相がシフトする縞模様を映し、それを鏡に映しこみ、カメラで撮影する</a:t>
            </a:r>
            <a:endParaRPr kumimoji="1" lang="ja-JP" altLang="en-US" dirty="0">
              <a:ea typeface="HGPｺﾞｼｯｸE" pitchFamily="50" charset="-128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ironori\Pictures\q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748997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3995936" y="18864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ｺﾞｼｯｸE" pitchFamily="49" charset="-128"/>
              </a:rPr>
              <a:t>測定原理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ｺﾞｼｯｸE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3789040"/>
            <a:ext cx="82089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a typeface="HGｺﾞｼｯｸE" pitchFamily="49" charset="-128"/>
              </a:rPr>
              <a:t>光を</a:t>
            </a:r>
            <a:r>
              <a:rPr kumimoji="1" lang="en-US" altLang="ja-JP" dirty="0" smtClean="0">
                <a:ea typeface="HGｺﾞｼｯｸE" pitchFamily="49" charset="-128"/>
              </a:rPr>
              <a:t>CCD</a:t>
            </a:r>
            <a:r>
              <a:rPr kumimoji="1" lang="ja-JP" altLang="en-US" dirty="0" smtClean="0">
                <a:ea typeface="HGｺﾞｼｯｸE" pitchFamily="49" charset="-128"/>
              </a:rPr>
              <a:t>から出る</a:t>
            </a:r>
            <a:r>
              <a:rPr kumimoji="1" lang="en-US" altLang="ja-JP" dirty="0" smtClean="0">
                <a:ea typeface="HGｺﾞｼｯｸE" pitchFamily="49" charset="-128"/>
              </a:rPr>
              <a:t>1</a:t>
            </a:r>
            <a:r>
              <a:rPr kumimoji="1" lang="ja-JP" altLang="en-US" dirty="0" smtClean="0">
                <a:ea typeface="HGｺﾞｼｯｸE" pitchFamily="49" charset="-128"/>
              </a:rPr>
              <a:t>本の光線と考えた場合</a:t>
            </a:r>
            <a:endParaRPr kumimoji="1" lang="en-US" altLang="ja-JP" dirty="0" smtClean="0">
              <a:ea typeface="HGｺﾞｼｯｸE" pitchFamily="49" charset="-128"/>
            </a:endParaRPr>
          </a:p>
          <a:p>
            <a:r>
              <a:rPr lang="ja-JP" altLang="en-US" dirty="0" smtClean="0">
                <a:ea typeface="HGｺﾞｼｯｸE" pitchFamily="49" charset="-128"/>
              </a:rPr>
              <a:t>①</a:t>
            </a:r>
            <a:r>
              <a:rPr kumimoji="1" lang="ja-JP" altLang="en-US" dirty="0" smtClean="0">
                <a:ea typeface="HGｺﾞｼｯｸE" pitchFamily="49" charset="-128"/>
              </a:rPr>
              <a:t>のように水平面から</a:t>
            </a:r>
            <a:r>
              <a:rPr kumimoji="1" lang="en-US" altLang="ja-JP" dirty="0" smtClean="0">
                <a:latin typeface="Cambria Math" pitchFamily="18" charset="0"/>
                <a:ea typeface="Cambria Math" pitchFamily="18" charset="0"/>
              </a:rPr>
              <a:t>α</a:t>
            </a:r>
            <a:r>
              <a:rPr kumimoji="1" lang="ja-JP" altLang="en-US" dirty="0" smtClean="0">
                <a:ea typeface="HGｺﾞｼｯｸE" pitchFamily="49" charset="-128"/>
              </a:rPr>
              <a:t>傾いた鏡面を反射するとき、反射角は水平面の</a:t>
            </a:r>
            <a:r>
              <a:rPr lang="ja-JP" altLang="en-US" dirty="0" smtClean="0">
                <a:ea typeface="HGｺﾞｼｯｸE" pitchFamily="49" charset="-128"/>
              </a:rPr>
              <a:t>場合に</a:t>
            </a:r>
            <a:r>
              <a:rPr kumimoji="1" lang="ja-JP" altLang="en-US" dirty="0" smtClean="0">
                <a:ea typeface="HGｺﾞｼｯｸE" pitchFamily="49" charset="-128"/>
              </a:rPr>
              <a:t>対して</a:t>
            </a:r>
            <a:r>
              <a:rPr kumimoji="1" lang="en-US" altLang="ja-JP" dirty="0" smtClean="0">
                <a:latin typeface="Cambria Math" pitchFamily="18" charset="0"/>
                <a:ea typeface="Cambria Math" pitchFamily="18" charset="0"/>
              </a:rPr>
              <a:t>2α</a:t>
            </a:r>
            <a:r>
              <a:rPr kumimoji="1" lang="ja-JP" altLang="en-US" dirty="0" smtClean="0">
                <a:ea typeface="HGｺﾞｼｯｸE" pitchFamily="49" charset="-128"/>
              </a:rPr>
              <a:t>ずれ、縞模様のスクリーン上で</a:t>
            </a:r>
            <a:r>
              <a:rPr kumimoji="1" lang="en-US" altLang="ja-JP" dirty="0" smtClean="0">
                <a:latin typeface="Cambria Math" pitchFamily="18" charset="0"/>
                <a:ea typeface="Cambria Math" pitchFamily="18" charset="0"/>
              </a:rPr>
              <a:t>φ</a:t>
            </a:r>
            <a:r>
              <a:rPr kumimoji="1" lang="ja-JP" altLang="en-US" dirty="0" smtClean="0">
                <a:ea typeface="HGｺﾞｼｯｸE" pitchFamily="49" charset="-128"/>
              </a:rPr>
              <a:t>だけずれる。</a:t>
            </a:r>
            <a:endParaRPr kumimoji="1" lang="en-US" altLang="ja-JP" dirty="0" smtClean="0">
              <a:ea typeface="HGｺﾞｼｯｸE" pitchFamily="49" charset="-128"/>
            </a:endParaRPr>
          </a:p>
          <a:p>
            <a:pPr algn="ctr"/>
            <a:r>
              <a:rPr lang="en-US" altLang="ja-JP" sz="2000" dirty="0" smtClean="0">
                <a:latin typeface="Cambria Math" pitchFamily="18" charset="0"/>
                <a:ea typeface="Cambria Math" pitchFamily="18" charset="0"/>
              </a:rPr>
              <a:t>φ=d</a:t>
            </a:r>
            <a:r>
              <a:rPr lang="ja-JP" altLang="en-US" sz="2000" dirty="0" smtClean="0">
                <a:latin typeface="Cambria Math" pitchFamily="18" charset="0"/>
                <a:ea typeface="HGｺﾞｼｯｸE" pitchFamily="49" charset="-128"/>
              </a:rPr>
              <a:t>・</a:t>
            </a:r>
            <a:r>
              <a:rPr lang="en-US" altLang="ja-JP" sz="2000" dirty="0" smtClean="0">
                <a:latin typeface="Cambria Math" pitchFamily="18" charset="0"/>
                <a:ea typeface="Cambria Math" pitchFamily="18" charset="0"/>
              </a:rPr>
              <a:t>tan2α</a:t>
            </a:r>
          </a:p>
          <a:p>
            <a:r>
              <a:rPr lang="ja-JP" altLang="en-US" dirty="0" smtClean="0">
                <a:ea typeface="HGｺﾞｼｯｸE" pitchFamily="49" charset="-128"/>
              </a:rPr>
              <a:t>つまり</a:t>
            </a:r>
            <a:r>
              <a:rPr lang="en-US" altLang="ja-JP" dirty="0" smtClean="0">
                <a:solidFill>
                  <a:srgbClr val="FF0000"/>
                </a:solidFill>
                <a:ea typeface="HGｺﾞｼｯｸE" pitchFamily="49" charset="-128"/>
              </a:rPr>
              <a:t>CCD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からは</a:t>
            </a:r>
            <a:r>
              <a:rPr lang="en-US" altLang="ja-JP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ja-JP" altLang="en-US" dirty="0" err="1" smtClean="0">
                <a:solidFill>
                  <a:srgbClr val="FF0000"/>
                </a:solidFill>
                <a:ea typeface="HGｺﾞｼｯｸE" pitchFamily="49" charset="-128"/>
              </a:rPr>
              <a:t>、</a:t>
            </a:r>
            <a:r>
              <a:rPr lang="en-US" altLang="ja-JP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α</a:t>
            </a:r>
            <a:r>
              <a:rPr lang="en-US" altLang="ja-JP" dirty="0" smtClean="0">
                <a:solidFill>
                  <a:srgbClr val="FF0000"/>
                </a:solidFill>
                <a:ea typeface="HGｺﾞｼｯｸE" pitchFamily="49" charset="-128"/>
              </a:rPr>
              <a:t>(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勾配</a:t>
            </a:r>
            <a:r>
              <a:rPr lang="en-US" altLang="ja-JP" dirty="0" smtClean="0">
                <a:solidFill>
                  <a:srgbClr val="FF0000"/>
                </a:solidFill>
                <a:ea typeface="HGｺﾞｼｯｸE" pitchFamily="49" charset="-128"/>
              </a:rPr>
              <a:t>)</a:t>
            </a:r>
            <a:r>
              <a:rPr lang="ja-JP" altLang="en-US" dirty="0" err="1" smtClean="0">
                <a:solidFill>
                  <a:srgbClr val="FF0000"/>
                </a:solidFill>
                <a:ea typeface="HGｺﾞｼｯｸE" pitchFamily="49" charset="-128"/>
              </a:rPr>
              <a:t>に依</a:t>
            </a:r>
            <a:r>
              <a:rPr lang="ja-JP" altLang="en-US" dirty="0" smtClean="0">
                <a:solidFill>
                  <a:srgbClr val="FF0000"/>
                </a:solidFill>
                <a:ea typeface="HGｺﾞｼｯｸE" pitchFamily="49" charset="-128"/>
              </a:rPr>
              <a:t>存した縞模様のずれが観測できる</a:t>
            </a:r>
            <a:r>
              <a:rPr lang="ja-JP" altLang="en-US" dirty="0" smtClean="0">
                <a:ea typeface="HGｺﾞｼｯｸE" pitchFamily="49" charset="-128"/>
              </a:rPr>
              <a:t>。これをもとに鏡面の勾配を計算する。</a:t>
            </a:r>
            <a:endParaRPr lang="en-US" altLang="ja-JP" dirty="0" smtClean="0">
              <a:ea typeface="HGｺﾞｼｯｸE" pitchFamily="49" charset="-128"/>
            </a:endParaRPr>
          </a:p>
          <a:p>
            <a:r>
              <a:rPr lang="ja-JP" altLang="en-US" dirty="0" smtClean="0">
                <a:ea typeface="HGｺﾞｼｯｸE" pitchFamily="49" charset="-128"/>
              </a:rPr>
              <a:t>→しかし鏡面の場合は②のように、高さが唯一に決まらない</a:t>
            </a:r>
            <a:endParaRPr lang="en-US" altLang="ja-JP" dirty="0" smtClean="0">
              <a:ea typeface="HGｺﾞｼｯｸE" pitchFamily="49" charset="-128"/>
            </a:endParaRPr>
          </a:p>
          <a:p>
            <a:endParaRPr kumimoji="1" lang="en-US" altLang="ja-JP" sz="800" dirty="0" smtClean="0">
              <a:ea typeface="HGｺﾞｼｯｸE" pitchFamily="49" charset="-128"/>
            </a:endParaRPr>
          </a:p>
          <a:p>
            <a:r>
              <a:rPr kumimoji="1" lang="ja-JP" altLang="en-US" dirty="0" smtClean="0">
                <a:ea typeface="HGｺﾞｼｯｸE" pitchFamily="49" charset="-128"/>
              </a:rPr>
              <a:t>ステレオカメラで撮影することによって、高さを決める</a:t>
            </a:r>
            <a:r>
              <a:rPr lang="ja-JP" altLang="en-US" dirty="0" smtClean="0">
                <a:ea typeface="HGｺﾞｼｯｸE" pitchFamily="49" charset="-128"/>
              </a:rPr>
              <a:t>。</a:t>
            </a:r>
            <a:endParaRPr kumimoji="1" lang="ja-JP" altLang="en-US" dirty="0">
              <a:ea typeface="HGｺﾞｼｯｸE" pitchFamily="49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2987824" y="2060848"/>
            <a:ext cx="360040" cy="64807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1691680" y="2348880"/>
            <a:ext cx="576064" cy="64807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11560" y="9087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a typeface="HGｺﾞｼｯｸE" pitchFamily="49" charset="-128"/>
              </a:rPr>
              <a:t>①</a:t>
            </a:r>
            <a:endParaRPr kumimoji="1" lang="ja-JP" altLang="en-US" dirty="0">
              <a:ea typeface="HGｺﾞｼｯｸE" pitchFamily="49" charset="-128"/>
            </a:endParaRPr>
          </a:p>
        </p:txBody>
      </p:sp>
      <p:pic>
        <p:nvPicPr>
          <p:cNvPr id="1027" name="Picture 3" descr="C:\Users\hironori\Pictures\1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600400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4932040" y="9087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a typeface="HGｺﾞｼｯｸE" pitchFamily="49" charset="-128"/>
              </a:rPr>
              <a:t>②</a:t>
            </a:r>
            <a:endParaRPr kumimoji="1" lang="ja-JP" altLang="en-US" dirty="0">
              <a:ea typeface="HGｺﾞｼｯｸE" pitchFamily="49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740352" y="1916832"/>
            <a:ext cx="504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ea typeface="HGｺﾞｼｯｸE" pitchFamily="49" charset="-128"/>
              </a:rPr>
              <a:t>高さ方向</a:t>
            </a:r>
            <a:endParaRPr kumimoji="1" lang="ja-JP" altLang="en-US" sz="1400" dirty="0">
              <a:ea typeface="HGｺﾞｼｯｸE" pitchFamily="49" charset="-128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flipH="1">
            <a:off x="6516216" y="2564904"/>
            <a:ext cx="504056" cy="72008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732240" y="278092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  <a:ea typeface="HGｺﾞｼｯｸE" pitchFamily="49" charset="-128"/>
              </a:rPr>
              <a:t>高さが違う</a:t>
            </a:r>
            <a:endParaRPr kumimoji="1" lang="ja-JP" altLang="en-US" sz="1400" dirty="0">
              <a:solidFill>
                <a:srgbClr val="FF0000"/>
              </a:solidFill>
              <a:ea typeface="HGｺﾞｼｯｸE" pitchFamily="49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364088" y="105273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HGｺﾞｼｯｸE" pitchFamily="49" charset="-128"/>
              </a:rPr>
              <a:t>q</a:t>
            </a:r>
            <a:r>
              <a:rPr kumimoji="1" lang="ja-JP" altLang="en-US" sz="1400" dirty="0" smtClean="0">
                <a:solidFill>
                  <a:srgbClr val="FF0000"/>
                </a:solidFill>
                <a:ea typeface="HGｺﾞｼｯｸE" pitchFamily="49" charset="-128"/>
              </a:rPr>
              <a:t>は一致してしまう</a:t>
            </a:r>
            <a:endParaRPr kumimoji="1" lang="ja-JP" altLang="en-US" sz="1400" dirty="0">
              <a:solidFill>
                <a:srgbClr val="FF0000"/>
              </a:solidFill>
              <a:ea typeface="HGｺﾞｼｯｸE" pitchFamily="49" charset="-128"/>
            </a:endParaRPr>
          </a:p>
        </p:txBody>
      </p:sp>
      <p:pic>
        <p:nvPicPr>
          <p:cNvPr id="1028" name="Picture 4" descr="C:\Users\hironori\Desktop\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80928"/>
            <a:ext cx="872788" cy="850831"/>
          </a:xfrm>
          <a:prstGeom prst="rect">
            <a:avLst/>
          </a:prstGeom>
          <a:noFill/>
        </p:spPr>
      </p:pic>
      <p:cxnSp>
        <p:nvCxnSpPr>
          <p:cNvPr id="27" name="直線矢印コネクタ 26"/>
          <p:cNvCxnSpPr/>
          <p:nvPr/>
        </p:nvCxnSpPr>
        <p:spPr>
          <a:xfrm flipV="1">
            <a:off x="7740352" y="2060848"/>
            <a:ext cx="0" cy="100811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307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9672" y="169476"/>
            <a:ext cx="5616624" cy="648072"/>
          </a:xfrm>
        </p:spPr>
        <p:txBody>
          <a:bodyPr>
            <a:noAutofit/>
          </a:bodyPr>
          <a:lstStyle/>
          <a:p>
            <a:pPr algn="ctr"/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ｺﾞｼｯｸE" pitchFamily="49" charset="-128"/>
              </a:rPr>
              <a:t>日本での</a:t>
            </a: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ｺﾞｼｯｸE" pitchFamily="49" charset="-128"/>
              </a:rPr>
              <a:t>PMD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ｺﾞｼｯｸE" pitchFamily="49" charset="-128"/>
              </a:rPr>
              <a:t>法装置開発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ｺﾞｼｯｸE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268760"/>
            <a:ext cx="49685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dirty="0" smtClean="0">
                <a:ea typeface="HGｺﾞｼｯｸE" pitchFamily="49" charset="-128"/>
              </a:rPr>
              <a:t>＜装置開発の重要点＞</a:t>
            </a:r>
            <a:endParaRPr lang="en-US" altLang="ja-JP" dirty="0" smtClean="0">
              <a:ea typeface="HGｺﾞｼｯｸE" pitchFamily="49" charset="-128"/>
            </a:endParaRPr>
          </a:p>
          <a:p>
            <a:pPr algn="just"/>
            <a:r>
              <a:rPr lang="ja-JP" altLang="en-US" dirty="0" smtClean="0">
                <a:ea typeface="HGｺﾞｼｯｸE" pitchFamily="49" charset="-128"/>
              </a:rPr>
              <a:t>・十分な</a:t>
            </a:r>
            <a:r>
              <a:rPr lang="en-US" altLang="ja-JP" dirty="0" smtClean="0">
                <a:ea typeface="HGｺﾞｼｯｸE" pitchFamily="49" charset="-128"/>
              </a:rPr>
              <a:t>overlap</a:t>
            </a:r>
            <a:r>
              <a:rPr lang="ja-JP" altLang="en-US" dirty="0" smtClean="0">
                <a:ea typeface="HGｺﾞｼｯｸE" pitchFamily="49" charset="-128"/>
              </a:rPr>
              <a:t>部分を作りつつ、分割球面鏡</a:t>
            </a:r>
            <a:endParaRPr lang="en-US" altLang="ja-JP" dirty="0" smtClean="0">
              <a:ea typeface="HGｺﾞｼｯｸE" pitchFamily="49" charset="-128"/>
            </a:endParaRPr>
          </a:p>
          <a:p>
            <a:pPr algn="just"/>
            <a:r>
              <a:rPr lang="ja-JP" altLang="en-US" dirty="0" smtClean="0">
                <a:ea typeface="HGｺﾞｼｯｸE" pitchFamily="49" charset="-128"/>
              </a:rPr>
              <a:t>　全体を</a:t>
            </a:r>
            <a:r>
              <a:rPr lang="en-US" altLang="ja-JP" dirty="0" smtClean="0">
                <a:ea typeface="HGｺﾞｼｯｸE" pitchFamily="49" charset="-128"/>
              </a:rPr>
              <a:t>4</a:t>
            </a:r>
            <a:r>
              <a:rPr lang="ja-JP" altLang="en-US" dirty="0" smtClean="0">
                <a:ea typeface="HGｺﾞｼｯｸE" pitchFamily="49" charset="-128"/>
              </a:rPr>
              <a:t>台の</a:t>
            </a:r>
            <a:r>
              <a:rPr lang="en-US" altLang="ja-JP" dirty="0" smtClean="0">
                <a:ea typeface="HGｺﾞｼｯｸE" pitchFamily="49" charset="-128"/>
              </a:rPr>
              <a:t>CCD</a:t>
            </a:r>
            <a:r>
              <a:rPr lang="ja-JP" altLang="en-US" dirty="0" smtClean="0">
                <a:ea typeface="HGｺﾞｼｯｸE" pitchFamily="49" charset="-128"/>
              </a:rPr>
              <a:t>カメラで撮影する。</a:t>
            </a:r>
            <a:endParaRPr lang="en-US" altLang="ja-JP" dirty="0" smtClean="0">
              <a:ea typeface="HGｺﾞｼｯｸE" pitchFamily="49" charset="-128"/>
            </a:endParaRPr>
          </a:p>
          <a:p>
            <a:pPr algn="just"/>
            <a:endParaRPr lang="en-US" altLang="ja-JP" sz="800" dirty="0" smtClean="0">
              <a:ea typeface="HGｺﾞｼｯｸE" pitchFamily="49" charset="-128"/>
            </a:endParaRPr>
          </a:p>
          <a:p>
            <a:pPr algn="just"/>
            <a:r>
              <a:rPr lang="ja-JP" altLang="en-US" dirty="0" smtClean="0">
                <a:ea typeface="HGｺﾞｼｯｸE" pitchFamily="49" charset="-128"/>
              </a:rPr>
              <a:t>・</a:t>
            </a:r>
            <a:r>
              <a:rPr lang="en-US" altLang="ja-JP" dirty="0" smtClean="0">
                <a:ea typeface="HGｺﾞｼｯｸE" pitchFamily="49" charset="-128"/>
              </a:rPr>
              <a:t>LST</a:t>
            </a:r>
            <a:r>
              <a:rPr lang="ja-JP" altLang="en-US" dirty="0" smtClean="0">
                <a:ea typeface="HGｺﾞｼｯｸE" pitchFamily="49" charset="-128"/>
              </a:rPr>
              <a:t>分割球面鏡</a:t>
            </a:r>
            <a:r>
              <a:rPr lang="en-US" altLang="ja-JP" dirty="0" smtClean="0">
                <a:ea typeface="HGｺﾞｼｯｸE" pitchFamily="49" charset="-128"/>
              </a:rPr>
              <a:t>(1510mm)</a:t>
            </a:r>
            <a:r>
              <a:rPr lang="ja-JP" altLang="en-US" dirty="0" smtClean="0">
                <a:ea typeface="HGｺﾞｼｯｸE" pitchFamily="49" charset="-128"/>
              </a:rPr>
              <a:t>仕様に拡張しつつ、</a:t>
            </a:r>
            <a:endParaRPr lang="en-US" altLang="ja-JP" dirty="0" smtClean="0">
              <a:ea typeface="HGｺﾞｼｯｸE" pitchFamily="49" charset="-128"/>
            </a:endParaRPr>
          </a:p>
          <a:p>
            <a:pPr algn="just"/>
            <a:r>
              <a:rPr lang="ja-JP" altLang="en-US" dirty="0" smtClean="0">
                <a:ea typeface="HGｺﾞｼｯｸE" pitchFamily="49" charset="-128"/>
              </a:rPr>
              <a:t>　コンパクトなスペースでの測定を実現する。</a:t>
            </a:r>
            <a:endParaRPr kumimoji="1" lang="ja-JP" altLang="en-US" dirty="0">
              <a:ea typeface="HGｺﾞｼｯｸE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9592" y="764704"/>
            <a:ext cx="766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a typeface="HGｺﾞｼｯｸE" pitchFamily="49" charset="-128"/>
              </a:rPr>
              <a:t>日本で生産する</a:t>
            </a:r>
            <a:r>
              <a:rPr lang="en-US" altLang="ja-JP" dirty="0" smtClean="0">
                <a:ea typeface="HGｺﾞｼｯｸE" pitchFamily="49" charset="-128"/>
              </a:rPr>
              <a:t>LST</a:t>
            </a:r>
            <a:r>
              <a:rPr lang="ja-JP" altLang="en-US" dirty="0" smtClean="0">
                <a:ea typeface="HGｺﾞｼｯｸE" pitchFamily="49" charset="-128"/>
              </a:rPr>
              <a:t>用分割鏡の評価のため、</a:t>
            </a:r>
            <a:r>
              <a:rPr lang="en-US" altLang="ja-JP" dirty="0" smtClean="0">
                <a:ea typeface="HGｺﾞｼｯｸE" pitchFamily="49" charset="-128"/>
              </a:rPr>
              <a:t>PMD</a:t>
            </a:r>
            <a:r>
              <a:rPr lang="ja-JP" altLang="en-US" dirty="0" smtClean="0">
                <a:ea typeface="HGｺﾞｼｯｸE" pitchFamily="49" charset="-128"/>
              </a:rPr>
              <a:t>法装置の開発を行った。</a:t>
            </a:r>
            <a:endParaRPr kumimoji="1" lang="ja-JP" altLang="en-US" dirty="0">
              <a:ea typeface="HGｺﾞｼｯｸE" pitchFamily="49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56992"/>
            <a:ext cx="2664296" cy="295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645024"/>
            <a:ext cx="1542769" cy="231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645024"/>
            <a:ext cx="153698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268760"/>
            <a:ext cx="153698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268760"/>
            <a:ext cx="1535992" cy="230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5291064" y="5949280"/>
            <a:ext cx="3852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ea typeface="HGｺﾞｼｯｸE" pitchFamily="49" charset="-128"/>
              </a:rPr>
              <a:t>University of Erlangen-Nuremberg</a:t>
            </a:r>
            <a:r>
              <a:rPr lang="ja-JP" altLang="en-US" sz="1400" dirty="0" smtClean="0">
                <a:ea typeface="HGｺﾞｼｯｸE" pitchFamily="49" charset="-128"/>
              </a:rPr>
              <a:t>にある</a:t>
            </a:r>
            <a:r>
              <a:rPr lang="en-US" altLang="ja-JP" sz="1400" dirty="0" smtClean="0"/>
              <a:t>Medium Size Telescope</a:t>
            </a:r>
            <a:r>
              <a:rPr lang="ja-JP" altLang="en-US" sz="1400" dirty="0" smtClean="0"/>
              <a:t>（</a:t>
            </a:r>
            <a:r>
              <a:rPr lang="en-US" altLang="ja-JP" sz="1400" dirty="0" smtClean="0"/>
              <a:t>M</a:t>
            </a:r>
            <a:r>
              <a:rPr lang="en-US" altLang="ja-JP" sz="1400" dirty="0" smtClean="0">
                <a:ea typeface="HGｺﾞｼｯｸE" pitchFamily="49" charset="-128"/>
              </a:rPr>
              <a:t>ST)</a:t>
            </a:r>
            <a:r>
              <a:rPr lang="ja-JP" altLang="en-US" sz="1400" dirty="0" smtClean="0">
                <a:ea typeface="HGｺﾞｼｯｸE" pitchFamily="49" charset="-128"/>
              </a:rPr>
              <a:t>用分割鏡用の</a:t>
            </a:r>
            <a:r>
              <a:rPr lang="en-US" altLang="ja-JP" sz="1400" dirty="0" smtClean="0">
                <a:ea typeface="HGｺﾞｼｯｸE" pitchFamily="49" charset="-128"/>
              </a:rPr>
              <a:t>PMD</a:t>
            </a:r>
            <a:r>
              <a:rPr lang="ja-JP" altLang="en-US" sz="1400" dirty="0" smtClean="0">
                <a:ea typeface="HGｺﾞｼｯｸE" pitchFamily="49" charset="-128"/>
              </a:rPr>
              <a:t>法装置とその視野の場合</a:t>
            </a:r>
            <a:endParaRPr kumimoji="1" lang="ja-JP" altLang="en-US" sz="1400" dirty="0">
              <a:ea typeface="HGｺﾞｼｯｸE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 rot="21350483">
            <a:off x="5863758" y="2725619"/>
            <a:ext cx="812281" cy="4309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476593">
            <a:off x="7624998" y="2723291"/>
            <a:ext cx="846715" cy="509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 rot="190074">
            <a:off x="7666038" y="5375187"/>
            <a:ext cx="784174" cy="4274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 rot="21341431">
            <a:off x="5870477" y="5301573"/>
            <a:ext cx="867064" cy="4606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advTm="5862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3640448" cy="62068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ｺﾞｼｯｸE" pitchFamily="49" charset="-128"/>
              </a:rPr>
              <a:t>PMD</a:t>
            </a:r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ｺﾞｼｯｸE" pitchFamily="49" charset="-128"/>
              </a:rPr>
              <a:t>法装置設計図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ｺﾞｼｯｸE" pitchFamily="49" charset="-128"/>
            </a:endParaRPr>
          </a:p>
        </p:txBody>
      </p:sp>
      <p:pic>
        <p:nvPicPr>
          <p:cNvPr id="4" name="Picture 2" descr="C:\Users\hironori\Desktop\無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45449"/>
            <a:ext cx="8424936" cy="5212551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683568" y="524584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a typeface="HGｺﾞｼｯｸE" pitchFamily="49" charset="-128"/>
              </a:rPr>
              <a:t>分割球面鏡</a:t>
            </a:r>
            <a:endParaRPr kumimoji="1" lang="ja-JP" altLang="en-US" dirty="0">
              <a:ea typeface="HGｺﾞｼｯｸE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83671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a typeface="HGｺﾞｼｯｸE" pitchFamily="49" charset="-128"/>
              </a:rPr>
              <a:t>CCD</a:t>
            </a:r>
            <a:r>
              <a:rPr kumimoji="1" lang="ja-JP" altLang="en-US" dirty="0" smtClean="0">
                <a:ea typeface="HGｺﾞｼｯｸE" pitchFamily="49" charset="-128"/>
              </a:rPr>
              <a:t>の視野、分割球面鏡の面積、スクリーンの面積を基に</a:t>
            </a:r>
            <a:r>
              <a:rPr lang="ja-JP" altLang="en-US" dirty="0" smtClean="0">
                <a:ea typeface="HGｺﾞｼｯｸE" pitchFamily="49" charset="-128"/>
              </a:rPr>
              <a:t>それぞれの位置を算出し、また、</a:t>
            </a:r>
            <a:r>
              <a:rPr lang="en-US" altLang="ja-JP" dirty="0" smtClean="0">
                <a:ea typeface="HGｺﾞｼｯｸE" pitchFamily="49" charset="-128"/>
              </a:rPr>
              <a:t>CCD</a:t>
            </a:r>
            <a:r>
              <a:rPr lang="ja-JP" altLang="en-US" dirty="0" smtClean="0">
                <a:ea typeface="HGｺﾞｼｯｸE" pitchFamily="49" charset="-128"/>
              </a:rPr>
              <a:t>カメラ台、スクリーン台を安定させるために、立方体のような</a:t>
            </a:r>
            <a:r>
              <a:rPr lang="ja-JP" altLang="en-US" dirty="0" smtClean="0">
                <a:ea typeface="HGｺﾞｼｯｸE" pitchFamily="49" charset="-128"/>
              </a:rPr>
              <a:t>形状で設計した。</a:t>
            </a:r>
            <a:endParaRPr kumimoji="1" lang="ja-JP" altLang="en-US" dirty="0">
              <a:ea typeface="HGｺﾞｼｯｸE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47864" y="589392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72400" y="459777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80312" y="632596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5368640" cy="648072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ｺﾞｼｯｸE" pitchFamily="49" charset="-128"/>
              </a:rPr>
              <a:t>製作</a:t>
            </a:r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ｺﾞｼｯｸE" pitchFamily="49" charset="-128"/>
              </a:rPr>
              <a:t>した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ｺﾞｼｯｸE" pitchFamily="49" charset="-128"/>
              </a:rPr>
              <a:t>PMD</a:t>
            </a:r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ｺﾞｼｯｸE" pitchFamily="49" charset="-128"/>
              </a:rPr>
              <a:t>法装置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ｺﾞｼｯｸE" pitchFamily="49" charset="-128"/>
            </a:endParaRPr>
          </a:p>
        </p:txBody>
      </p:sp>
      <p:pic>
        <p:nvPicPr>
          <p:cNvPr id="3" name="Picture 2" descr="C:\Users\hironori\Downloads\IMG_0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653136"/>
            <a:ext cx="1512168" cy="2016223"/>
          </a:xfrm>
          <a:prstGeom prst="rect">
            <a:avLst/>
          </a:prstGeom>
          <a:noFill/>
        </p:spPr>
      </p:pic>
      <p:pic>
        <p:nvPicPr>
          <p:cNvPr id="1027" name="Picture 3" descr="C:\Users\hironori\Downloads\IMG_0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5564" y="4941168"/>
            <a:ext cx="2001336" cy="152163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9134" y="620688"/>
            <a:ext cx="5705354" cy="395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hironori\Downloads\IMG_03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764704"/>
            <a:ext cx="2592288" cy="3456383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3491880" y="522920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協力者</a:t>
            </a:r>
            <a:r>
              <a:rPr kumimoji="1" lang="ja-JP" altLang="en-US" dirty="0" smtClean="0"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kumimoji="1" lang="en-US" altLang="ja-JP" dirty="0" smtClean="0"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kumimoji="1" lang="ja-JP" altLang="en-US" dirty="0" smtClean="0">
                <a:latin typeface="HGPｺﾞｼｯｸE" pitchFamily="50" charset="-128"/>
                <a:ea typeface="HGPｺﾞｼｯｸE" pitchFamily="50" charset="-128"/>
              </a:rPr>
              <a:t>１人</a:t>
            </a:r>
            <a:endParaRPr kumimoji="1" lang="en-US" altLang="ja-JP" dirty="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製作期間　</a:t>
            </a:r>
            <a:r>
              <a:rPr lang="en-US" altLang="ja-JP" dirty="0" smtClean="0">
                <a:latin typeface="HGPｺﾞｼｯｸE" pitchFamily="50" charset="-128"/>
                <a:ea typeface="HGPｺﾞｼｯｸE" pitchFamily="50" charset="-128"/>
              </a:rPr>
              <a:t>4</a:t>
            </a: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日</a:t>
            </a:r>
            <a:endParaRPr kumimoji="1" lang="ja-JP" altLang="en-US" dirty="0"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1029" name="Picture 5" descr="C:\Users\hironori\Downloads\IMG_04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93096"/>
            <a:ext cx="3024336" cy="2258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フレッシュ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フレッシュ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フレッシュ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1666</Words>
  <Application>Microsoft Office PowerPoint</Application>
  <PresentationFormat>画面に合わせる (4:3)</PresentationFormat>
  <Paragraphs>199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Office テーマ</vt:lpstr>
      <vt:lpstr>フレッシュ</vt:lpstr>
      <vt:lpstr>CTA 報告46:  CTA 大口径望遠鏡用分割鏡の開発: 形状測定システム</vt:lpstr>
      <vt:lpstr>Large Size Telescope(LST:大口径望遠鏡)</vt:lpstr>
      <vt:lpstr>2f法</vt:lpstr>
      <vt:lpstr>PowerPoint プレゼンテーション</vt:lpstr>
      <vt:lpstr>Phase Measuring Deflectometry (PMD)法</vt:lpstr>
      <vt:lpstr>PowerPoint プレゼンテーション</vt:lpstr>
      <vt:lpstr>日本でのPMD法装置開発</vt:lpstr>
      <vt:lpstr>PMD法装置設計図</vt:lpstr>
      <vt:lpstr>製作したPMD法装置</vt:lpstr>
      <vt:lpstr>PMD法装置のキャリブレーション</vt:lpstr>
      <vt:lpstr>PowerPoint プレゼンテーション</vt:lpstr>
      <vt:lpstr>・スクリーンキャリブレーション</vt:lpstr>
      <vt:lpstr>・ワールド座標キャリブレーション</vt:lpstr>
      <vt:lpstr>MST用試作鏡でのテスト</vt:lpstr>
      <vt:lpstr>まとめ</vt:lpstr>
      <vt:lpstr>PowerPoint プレゼンテーション</vt:lpstr>
      <vt:lpstr>以下補足</vt:lpstr>
      <vt:lpstr>目次</vt:lpstr>
      <vt:lpstr>Cerenkov Telescope Array 計画 （CTA計画）</vt:lpstr>
      <vt:lpstr>PowerPoint プレゼンテーション</vt:lpstr>
      <vt:lpstr>補足：位相シフト法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CTA 報告46: CTA 大口径望遠鏡用分割鏡の開発:形状測定システム</dc:title>
  <dc:creator>hironori</dc:creator>
  <cp:lastModifiedBy>arisa</cp:lastModifiedBy>
  <cp:revision>185</cp:revision>
  <dcterms:created xsi:type="dcterms:W3CDTF">2012-09-01T13:31:23Z</dcterms:created>
  <dcterms:modified xsi:type="dcterms:W3CDTF">2012-09-13T04:21:05Z</dcterms:modified>
</cp:coreProperties>
</file>